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40"/>
  </p:notesMasterIdLst>
  <p:sldIdLst>
    <p:sldId id="256" r:id="rId2"/>
    <p:sldId id="289" r:id="rId3"/>
    <p:sldId id="298" r:id="rId4"/>
    <p:sldId id="279" r:id="rId5"/>
    <p:sldId id="299" r:id="rId6"/>
    <p:sldId id="300" r:id="rId7"/>
    <p:sldId id="301" r:id="rId8"/>
    <p:sldId id="287" r:id="rId9"/>
    <p:sldId id="315" r:id="rId10"/>
    <p:sldId id="308" r:id="rId11"/>
    <p:sldId id="307" r:id="rId12"/>
    <p:sldId id="309" r:id="rId13"/>
    <p:sldId id="306" r:id="rId14"/>
    <p:sldId id="316" r:id="rId15"/>
    <p:sldId id="286" r:id="rId16"/>
    <p:sldId id="314" r:id="rId17"/>
    <p:sldId id="311" r:id="rId18"/>
    <p:sldId id="312" r:id="rId19"/>
    <p:sldId id="313" r:id="rId20"/>
    <p:sldId id="327" r:id="rId21"/>
    <p:sldId id="282" r:id="rId22"/>
    <p:sldId id="310" r:id="rId23"/>
    <p:sldId id="318" r:id="rId24"/>
    <p:sldId id="317" r:id="rId25"/>
    <p:sldId id="319" r:id="rId26"/>
    <p:sldId id="320" r:id="rId27"/>
    <p:sldId id="321" r:id="rId28"/>
    <p:sldId id="280" r:id="rId29"/>
    <p:sldId id="322" r:id="rId30"/>
    <p:sldId id="303" r:id="rId31"/>
    <p:sldId id="323" r:id="rId32"/>
    <p:sldId id="302" r:id="rId33"/>
    <p:sldId id="325" r:id="rId34"/>
    <p:sldId id="292" r:id="rId35"/>
    <p:sldId id="326" r:id="rId36"/>
    <p:sldId id="281" r:id="rId37"/>
    <p:sldId id="328" r:id="rId38"/>
    <p:sldId id="268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601" autoAdjust="0"/>
  </p:normalViewPr>
  <p:slideViewPr>
    <p:cSldViewPr snapToGrid="0">
      <p:cViewPr varScale="1">
        <p:scale>
          <a:sx n="79" d="100"/>
          <a:sy n="79" d="100"/>
        </p:scale>
        <p:origin x="990" y="78"/>
      </p:cViewPr>
      <p:guideLst/>
    </p:cSldViewPr>
  </p:slideViewPr>
  <p:outlineViewPr>
    <p:cViewPr>
      <p:scale>
        <a:sx n="33" d="100"/>
        <a:sy n="33" d="100"/>
      </p:scale>
      <p:origin x="0" y="-86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47D3C-0FE8-48CD-ABE8-2F27A3675F13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5841D-9202-401D-8230-986CBD68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6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4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5E1A-9C8C-46AD-81E4-38711766F2B8}" type="datetime10">
              <a:rPr lang="en-US" smtClean="0"/>
              <a:t>10:45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7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1B6B-0932-4247-8245-8F27FDE5EEEA}" type="datetime10">
              <a:rPr lang="en-US" smtClean="0"/>
              <a:t>10:45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902E-9007-4551-B744-B2B2B6BC9C56}" type="datetime10">
              <a:rPr lang="en-US" smtClean="0"/>
              <a:t>10:45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7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5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932A-0FAF-4438-B561-2C6A2226D8DA}" type="datetime10">
              <a:rPr lang="en-US" smtClean="0"/>
              <a:t>10:45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0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BC7E-FF97-495E-8EA6-C5BAD3AE314C}" type="datetime10">
              <a:rPr lang="en-US" smtClean="0"/>
              <a:t>10:45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7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D53F-7ACA-4B0B-B523-4F46A2824FC5}" type="datetime10">
              <a:rPr lang="en-US" smtClean="0"/>
              <a:t>10:45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2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C268-431E-4349-9A45-98FD4D86C13F}" type="datetime10">
              <a:rPr lang="en-US" smtClean="0"/>
              <a:t>10:45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4175-704E-4DD3-9E08-6D81C044BEE2}" type="datetime10">
              <a:rPr lang="en-US" smtClean="0"/>
              <a:t>10:45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131A-5425-4BE3-A567-B8E7A0687957}" type="datetime10">
              <a:rPr lang="en-US" smtClean="0"/>
              <a:t>10:45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8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2BD-8D8B-46AD-9B8C-A463E47E2FF7}" type="datetime10">
              <a:rPr lang="en-US" smtClean="0"/>
              <a:t>10:45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3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9593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422400"/>
            <a:ext cx="10515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476344" y="6376591"/>
            <a:ext cx="2877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003300"/>
                </a:solidFill>
                <a:latin typeface="Arial Narrow" panose="020B0606020202030204" pitchFamily="34" charset="0"/>
              </a:defRPr>
            </a:lvl1pPr>
          </a:lstStyle>
          <a:p>
            <a:fld id="{3F83F346-FC3B-4FAE-9C55-E22FC3EDEB65}" type="datetime10">
              <a:rPr lang="en-US" smtClean="0"/>
              <a:pPr/>
              <a:t>10:45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00"/>
                </a:solidFill>
              </a:defRPr>
            </a:lvl1pPr>
          </a:lstStyle>
          <a:p>
            <a:fld id="{BF021985-4801-4ED1-847D-F9AC44EE79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églalap 6"/>
          <p:cNvSpPr/>
          <p:nvPr userDrawn="1"/>
        </p:nvSpPr>
        <p:spPr>
          <a:xfrm>
            <a:off x="0" y="1167618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églalap 7"/>
          <p:cNvSpPr/>
          <p:nvPr userDrawn="1"/>
        </p:nvSpPr>
        <p:spPr>
          <a:xfrm>
            <a:off x="0" y="6234797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zövegdoboz 8"/>
          <p:cNvSpPr txBox="1"/>
          <p:nvPr userDrawn="1"/>
        </p:nvSpPr>
        <p:spPr>
          <a:xfrm>
            <a:off x="838200" y="6333271"/>
            <a:ext cx="2964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Térinformatikai programozás 1.</a:t>
            </a:r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3802744" y="6354246"/>
            <a:ext cx="467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>
                <a:solidFill>
                  <a:srgbClr val="003300"/>
                </a:solidFill>
                <a:latin typeface="Arial Narrow" panose="020B0606020202030204" pitchFamily="34" charset="0"/>
              </a:rPr>
              <a:t>arcpy</a:t>
            </a:r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 2</a:t>
            </a:r>
            <a:endParaRPr lang="en-US" dirty="0">
              <a:solidFill>
                <a:srgbClr val="0033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5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3300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003300"/>
          </a:solidFill>
          <a:latin typeface="Arial Narrow" panose="020B0606020202030204" pitchFamily="34" charset="0"/>
          <a:ea typeface="+mn-ea"/>
          <a:cs typeface="+mn-cs"/>
        </a:defRPr>
      </a:lvl1pPr>
      <a:lvl2pPr marL="534988" indent="-228600" algn="l" defTabSz="914400" rtl="0" eaLnBrk="1" latinLnBrk="0" hangingPunct="1">
        <a:lnSpc>
          <a:spcPct val="90000"/>
        </a:lnSpc>
        <a:spcBef>
          <a:spcPts val="500"/>
        </a:spcBef>
        <a:buFont typeface="Arial Narrow" panose="020B0606020202030204" pitchFamily="34" charset="0"/>
        <a:buChar char="–"/>
        <a:defRPr sz="2400" kern="1200">
          <a:solidFill>
            <a:srgbClr val="006600"/>
          </a:solidFill>
          <a:latin typeface="Arial Narrow" panose="020B0606020202030204" pitchFamily="34" charset="0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rgbClr val="006600"/>
          </a:solidFill>
          <a:latin typeface="Courier New" panose="02070309020205020404" pitchFamily="49" charset="0"/>
          <a:ea typeface="+mn-ea"/>
          <a:cs typeface="Courier New" panose="02070309020205020404" pitchFamily="49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arcpy</a:t>
            </a:r>
            <a:r>
              <a:rPr lang="hu-HU" dirty="0"/>
              <a:t> 2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Térinformatikai programozás 1.</a:t>
            </a:r>
          </a:p>
          <a:p>
            <a:r>
              <a:rPr lang="hu-HU" dirty="0"/>
              <a:t>2023.11.29.</a:t>
            </a:r>
          </a:p>
          <a:p>
            <a:r>
              <a:rPr lang="hu-HU" dirty="0" err="1"/>
              <a:t>Bede-Fazekas</a:t>
            </a:r>
            <a:r>
              <a:rPr lang="hu-HU" dirty="0"/>
              <a:t> Ákos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4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Eszközök használata – fájlok törlése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arcpy.management.Delete</a:t>
            </a:r>
            <a:r>
              <a:rPr lang="hu-HU" dirty="0"/>
              <a:t>(</a:t>
            </a:r>
            <a:r>
              <a:rPr lang="en-US" dirty="0" err="1"/>
              <a:t>in_dat</a:t>
            </a:r>
            <a:r>
              <a:rPr lang="hu-HU" dirty="0"/>
              <a:t>a)</a:t>
            </a:r>
          </a:p>
          <a:p>
            <a:r>
              <a:rPr lang="hu-HU" dirty="0" err="1"/>
              <a:t>arcpy.management.DeleteFeatures</a:t>
            </a:r>
            <a:r>
              <a:rPr lang="hu-HU" dirty="0"/>
              <a:t>(</a:t>
            </a:r>
            <a:r>
              <a:rPr lang="hu-HU" dirty="0" err="1"/>
              <a:t>in</a:t>
            </a:r>
            <a:r>
              <a:rPr lang="hu-HU" dirty="0"/>
              <a:t>_</a:t>
            </a:r>
            <a:r>
              <a:rPr lang="hu-HU" dirty="0" err="1"/>
              <a:t>features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törli a fájlt/ideiglenes vektorréteget</a:t>
            </a:r>
          </a:p>
          <a:p>
            <a:pPr lvl="1"/>
            <a:r>
              <a:rPr lang="hu-HU" dirty="0"/>
              <a:t>ha van kijelölés az ideiglenes vektorrétegen, csak a kijelölt elemeket törli</a:t>
            </a:r>
          </a:p>
          <a:p>
            <a:pPr lvl="1"/>
            <a:endParaRPr lang="hu-HU" dirty="0"/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Delete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in_data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folyok_masolat.shp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37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Eszközök használata – hiányzó vetület megadása, átvetítés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arcpy.management.DefineProjection</a:t>
            </a:r>
            <a:r>
              <a:rPr lang="hu-HU" dirty="0"/>
              <a:t>(</a:t>
            </a:r>
            <a:r>
              <a:rPr lang="hu-HU" dirty="0" err="1"/>
              <a:t>in</a:t>
            </a:r>
            <a:r>
              <a:rPr lang="hu-HU" dirty="0"/>
              <a:t>_</a:t>
            </a:r>
            <a:r>
              <a:rPr lang="hu-HU" dirty="0" err="1"/>
              <a:t>dataset</a:t>
            </a:r>
            <a:r>
              <a:rPr lang="hu-HU" dirty="0"/>
              <a:t>, </a:t>
            </a:r>
            <a:r>
              <a:rPr lang="hu-HU" dirty="0" err="1"/>
              <a:t>coor</a:t>
            </a:r>
            <a:r>
              <a:rPr lang="hu-HU" dirty="0"/>
              <a:t>_</a:t>
            </a:r>
            <a:r>
              <a:rPr lang="hu-HU" dirty="0" err="1"/>
              <a:t>system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felülírja a meglévő koordináta-rendszert (vetületet)</a:t>
            </a:r>
          </a:p>
          <a:p>
            <a:pPr lvl="1"/>
            <a:r>
              <a:rPr lang="hu-HU" dirty="0"/>
              <a:t>akkor használjuk, ha hiányzik vagy téves</a:t>
            </a:r>
          </a:p>
          <a:p>
            <a:r>
              <a:rPr lang="hu-HU" dirty="0" err="1"/>
              <a:t>arcpy.management.Project</a:t>
            </a:r>
            <a:r>
              <a:rPr lang="hu-HU" dirty="0"/>
              <a:t>(</a:t>
            </a:r>
            <a:r>
              <a:rPr lang="hu-HU" dirty="0" err="1"/>
              <a:t>in</a:t>
            </a:r>
            <a:r>
              <a:rPr lang="hu-HU" dirty="0"/>
              <a:t>_</a:t>
            </a:r>
            <a:r>
              <a:rPr lang="hu-HU" dirty="0" err="1"/>
              <a:t>dataset</a:t>
            </a:r>
            <a:r>
              <a:rPr lang="hu-HU" dirty="0"/>
              <a:t>, out_</a:t>
            </a:r>
            <a:r>
              <a:rPr lang="hu-HU" dirty="0" err="1"/>
              <a:t>dataset</a:t>
            </a:r>
            <a:r>
              <a:rPr lang="hu-HU" dirty="0"/>
              <a:t>, </a:t>
            </a:r>
            <a:r>
              <a:rPr lang="hu-HU" dirty="0" err="1"/>
              <a:t>out</a:t>
            </a:r>
            <a:r>
              <a:rPr lang="hu-HU" dirty="0"/>
              <a:t>_</a:t>
            </a:r>
            <a:r>
              <a:rPr lang="hu-HU" dirty="0" err="1"/>
              <a:t>coor</a:t>
            </a:r>
            <a:r>
              <a:rPr lang="hu-HU" dirty="0"/>
              <a:t>_</a:t>
            </a:r>
            <a:r>
              <a:rPr lang="hu-HU" dirty="0" err="1"/>
              <a:t>system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meglévő (helyes) koordináta-rendszerből átvetít egy másikba</a:t>
            </a:r>
          </a:p>
          <a:p>
            <a:pPr lvl="2"/>
            <a:endParaRPr lang="hu-HU" dirty="0"/>
          </a:p>
          <a:p>
            <a:pPr lvl="2"/>
            <a:endParaRPr lang="hu-HU" dirty="0"/>
          </a:p>
          <a:p>
            <a:pPr>
              <a:spcBef>
                <a:spcPts val="500"/>
              </a:spcBef>
            </a:pP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Másolatokat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hozunk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létre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,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hogy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ne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az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eredetieket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módosítsuk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: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Copy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in_data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out_data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folyok2.shp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Copy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in_data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felszinhomerseklet.tif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out_data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felszinhomerseklet2.tif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2080" y="1503995"/>
            <a:ext cx="2995428" cy="229568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28136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Eszközök használata – hiányzó vetület megadása, átvetítés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arcpy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Describe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felszinhomerseklet2.tif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").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spatialReference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name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hiányzik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vetület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(EOV)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arcpy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Describe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folyok2.shp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").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spatialReference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name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EOV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EOV_vetulet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arcpy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Describe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folyok2.shp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").</a:t>
            </a:r>
            <a:r>
              <a:rPr lang="en-US" sz="1800" dirty="0" err="1">
                <a:solidFill>
                  <a:srgbClr val="333333"/>
                </a:solidFill>
                <a:latin typeface="Courier New" panose="02070309020205020404" pitchFamily="49" charset="0"/>
              </a:rPr>
              <a:t>spatialReference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DefineProjection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in_dataset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felszinhomerseklet2.tif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coor_system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EOV_vetulet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arcpy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Describe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felszinhomerseklet2.tif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").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spatialReference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name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most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már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jó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arcpy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Describe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varosok.shp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").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spatialReference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name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u'Hotine_Oblique_Mercator_Azimuth_Center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'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Project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in_dataset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varosok.shp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out_dataset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varosok_eov.shp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out_coor_system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EOV_vetulet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arcpy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Describe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varosok_eov.shp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").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spatialReference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name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sikerült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az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átvetítés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21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Eszközök használata – mezők létrehozása, számítása, törlése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arcpy</a:t>
            </a:r>
            <a:r>
              <a:rPr lang="hu-HU" dirty="0"/>
              <a:t>.</a:t>
            </a:r>
            <a:r>
              <a:rPr lang="en-US" dirty="0"/>
              <a:t>management</a:t>
            </a:r>
            <a:r>
              <a:rPr lang="hu-HU" dirty="0"/>
              <a:t>.</a:t>
            </a:r>
            <a:r>
              <a:rPr lang="en-US" dirty="0" err="1"/>
              <a:t>AddField</a:t>
            </a:r>
            <a:r>
              <a:rPr lang="en-US" dirty="0"/>
              <a:t>(</a:t>
            </a:r>
            <a:r>
              <a:rPr lang="en-US" dirty="0" err="1"/>
              <a:t>in_table</a:t>
            </a:r>
            <a:r>
              <a:rPr lang="en-US" dirty="0"/>
              <a:t>, </a:t>
            </a:r>
            <a:r>
              <a:rPr lang="en-US" dirty="0" err="1"/>
              <a:t>field_name</a:t>
            </a:r>
            <a:r>
              <a:rPr lang="en-US" dirty="0"/>
              <a:t>,</a:t>
            </a:r>
            <a:r>
              <a:rPr lang="hu-HU" dirty="0"/>
              <a:t> </a:t>
            </a:r>
            <a:r>
              <a:rPr lang="en-US" dirty="0" err="1"/>
              <a:t>field_type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hozzáad egy új mezőt (ha már létezik, hibát dob)</a:t>
            </a:r>
          </a:p>
          <a:p>
            <a:pPr lvl="1"/>
            <a:r>
              <a:rPr lang="hu-HU" dirty="0"/>
              <a:t>legfontosabb típusok: TEXT (szöveg), SHORT (egész),</a:t>
            </a:r>
            <a:br>
              <a:rPr lang="hu-HU" dirty="0"/>
            </a:br>
            <a:r>
              <a:rPr lang="hu-HU" dirty="0"/>
              <a:t>FLOAT (valós)</a:t>
            </a:r>
          </a:p>
          <a:p>
            <a:r>
              <a:rPr lang="hu-HU" dirty="0" err="1"/>
              <a:t>arcpy</a:t>
            </a:r>
            <a:r>
              <a:rPr lang="hu-HU" dirty="0"/>
              <a:t>.</a:t>
            </a:r>
            <a:r>
              <a:rPr lang="en-US" dirty="0"/>
              <a:t>management</a:t>
            </a:r>
            <a:r>
              <a:rPr lang="hu-HU" dirty="0"/>
              <a:t>.</a:t>
            </a:r>
            <a:r>
              <a:rPr lang="hu-HU" dirty="0" err="1"/>
              <a:t>DeleteField</a:t>
            </a:r>
            <a:r>
              <a:rPr lang="hu-HU" dirty="0"/>
              <a:t>(</a:t>
            </a:r>
            <a:r>
              <a:rPr lang="hu-HU" dirty="0" err="1"/>
              <a:t>in</a:t>
            </a:r>
            <a:r>
              <a:rPr lang="hu-HU" dirty="0"/>
              <a:t>_</a:t>
            </a:r>
            <a:r>
              <a:rPr lang="hu-HU" dirty="0" err="1"/>
              <a:t>table</a:t>
            </a:r>
            <a:r>
              <a:rPr lang="hu-HU" dirty="0"/>
              <a:t>, </a:t>
            </a:r>
            <a:r>
              <a:rPr lang="hu-HU" dirty="0" err="1"/>
              <a:t>drop</a:t>
            </a:r>
            <a:r>
              <a:rPr lang="hu-HU" dirty="0"/>
              <a:t>_</a:t>
            </a:r>
            <a:r>
              <a:rPr lang="hu-HU" dirty="0" err="1"/>
              <a:t>field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törli a mezőt (ha nincs ilyen mező, nem probléma)</a:t>
            </a:r>
          </a:p>
          <a:p>
            <a:r>
              <a:rPr lang="hu-HU" dirty="0" err="1"/>
              <a:t>arcpy</a:t>
            </a:r>
            <a:r>
              <a:rPr lang="hu-HU" dirty="0"/>
              <a:t>.</a:t>
            </a:r>
            <a:r>
              <a:rPr lang="en-US" dirty="0"/>
              <a:t>management</a:t>
            </a:r>
            <a:r>
              <a:rPr lang="hu-HU" dirty="0"/>
              <a:t>.</a:t>
            </a:r>
            <a:r>
              <a:rPr lang="en-US" dirty="0" err="1"/>
              <a:t>CalculateField</a:t>
            </a:r>
            <a:r>
              <a:rPr lang="en-US" dirty="0"/>
              <a:t>(</a:t>
            </a:r>
            <a:r>
              <a:rPr lang="en-US" dirty="0" err="1"/>
              <a:t>in_table</a:t>
            </a:r>
            <a:r>
              <a:rPr lang="en-US" dirty="0"/>
              <a:t>, field, expression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kiszámolja a mező tartalmát</a:t>
            </a:r>
          </a:p>
          <a:p>
            <a:pPr lvl="1"/>
            <a:r>
              <a:rPr lang="hu-HU" dirty="0"/>
              <a:t>másik mezők alapján</a:t>
            </a:r>
          </a:p>
          <a:p>
            <a:pPr lvl="1"/>
            <a:r>
              <a:rPr lang="hu-HU" dirty="0"/>
              <a:t>Visual Basic (alapértelmezett), de lehet Python-t is választani</a:t>
            </a:r>
          </a:p>
          <a:p>
            <a:pPr lvl="1"/>
            <a:r>
              <a:rPr lang="hu-HU" dirty="0"/>
              <a:t>mezőnevek szögletes zárójelben</a:t>
            </a:r>
          </a:p>
          <a:p>
            <a:pPr lvl="1"/>
            <a:r>
              <a:rPr lang="hu-HU" dirty="0"/>
              <a:t>ugyanaz, mint az </a:t>
            </a:r>
            <a:r>
              <a:rPr lang="hu-HU" dirty="0" err="1"/>
              <a:t>attribútumtáblából</a:t>
            </a:r>
            <a:r>
              <a:rPr lang="hu-HU" dirty="0"/>
              <a:t> elérhető </a:t>
            </a:r>
            <a:r>
              <a:rPr lang="hu-HU" dirty="0" err="1"/>
              <a:t>Field</a:t>
            </a:r>
            <a:r>
              <a:rPr lang="hu-HU" dirty="0"/>
              <a:t> </a:t>
            </a:r>
            <a:r>
              <a:rPr lang="hu-HU" dirty="0" err="1"/>
              <a:t>Calculator</a:t>
            </a:r>
            <a:endParaRPr lang="hu-HU" dirty="0"/>
          </a:p>
          <a:p>
            <a:pPr lvl="1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0560" y="1426751"/>
            <a:ext cx="3696652" cy="129953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9713" y="2920716"/>
            <a:ext cx="2637499" cy="317968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05357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Eszközök használata – mezők létrehozása, számítása, törlése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AddField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in_table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folyok2.shp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field_name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kategoria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field_type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TEXT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létrehozunk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egy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új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szövegmezőt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DeleteField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in_table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folyok2.shp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drop_field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kategoria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kitöröljük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mezőt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AddField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in_table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folyok2.shp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field_name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hossz_m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field_type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FLOAT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létrehozunk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új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számmezőt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CalculateField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in_table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folyok2.shp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A3E9D"/>
                </a:solidFill>
                <a:latin typeface="Courier New" panose="02070309020205020404" pitchFamily="49" charset="0"/>
              </a:rPr>
              <a:t>field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hossz_m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A3E9D"/>
                </a:solidFill>
                <a:latin typeface="Courier New" panose="02070309020205020404" pitchFamily="49" charset="0"/>
              </a:rPr>
              <a:t>expression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[length] * 1000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dirty="0">
                <a:solidFill>
                  <a:srgbClr val="D4D4D4"/>
                </a:solidFill>
                <a:latin typeface="Courier New" panose="02070309020205020404" pitchFamily="49" charset="0"/>
              </a:rPr>
            </a:br>
            <a:endParaRPr lang="en-US" dirty="0">
              <a:solidFill>
                <a:srgbClr val="D4D4D4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endParaRPr lang="en-US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84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Eszközök használata – leszámlálás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</a:t>
            </a:r>
            <a:r>
              <a:rPr lang="en-US" dirty="0" err="1"/>
              <a:t>rcpy.management</a:t>
            </a:r>
            <a:r>
              <a:rPr lang="hu-HU" dirty="0"/>
              <a:t>.</a:t>
            </a:r>
            <a:r>
              <a:rPr lang="hu-HU" dirty="0" err="1"/>
              <a:t>GetCount</a:t>
            </a:r>
            <a:r>
              <a:rPr lang="hu-HU" dirty="0"/>
              <a:t>(</a:t>
            </a:r>
            <a:r>
              <a:rPr lang="hu-HU" dirty="0" err="1"/>
              <a:t>in</a:t>
            </a:r>
            <a:r>
              <a:rPr lang="hu-HU" dirty="0"/>
              <a:t>_</a:t>
            </a:r>
            <a:r>
              <a:rPr lang="hu-HU" dirty="0" err="1"/>
              <a:t>rows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ha az </a:t>
            </a:r>
            <a:r>
              <a:rPr lang="hu-HU" dirty="0" err="1"/>
              <a:t>in</a:t>
            </a:r>
            <a:r>
              <a:rPr lang="hu-HU" dirty="0"/>
              <a:t>_</a:t>
            </a:r>
            <a:r>
              <a:rPr lang="hu-HU" dirty="0" err="1"/>
              <a:t>rows</a:t>
            </a:r>
            <a:r>
              <a:rPr lang="hu-HU" dirty="0"/>
              <a:t> egy vektorfájl, akkor az elemek számát adja</a:t>
            </a:r>
          </a:p>
          <a:p>
            <a:pPr lvl="1"/>
            <a:r>
              <a:rPr lang="hu-HU" dirty="0"/>
              <a:t>ha az </a:t>
            </a:r>
            <a:r>
              <a:rPr lang="hu-HU" dirty="0" err="1"/>
              <a:t>in</a:t>
            </a:r>
            <a:r>
              <a:rPr lang="hu-HU" dirty="0"/>
              <a:t>_</a:t>
            </a:r>
            <a:r>
              <a:rPr lang="hu-HU" dirty="0" err="1"/>
              <a:t>rows</a:t>
            </a:r>
            <a:r>
              <a:rPr lang="hu-HU" dirty="0"/>
              <a:t> egy ideiglenes vektorréteg vagy ideiglenes </a:t>
            </a:r>
            <a:r>
              <a:rPr lang="hu-HU" dirty="0" err="1"/>
              <a:t>attribútumtábla</a:t>
            </a:r>
            <a:r>
              <a:rPr lang="hu-HU" dirty="0"/>
              <a:t>, és van benne kiválasztás, akkor a kiválasztott elemek számát adja</a:t>
            </a:r>
          </a:p>
          <a:p>
            <a:pPr lvl="2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51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Eszközök használata – leszámlálás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eredmény egy </a:t>
            </a:r>
            <a:r>
              <a:rPr lang="hu-HU" dirty="0" err="1"/>
              <a:t>Result</a:t>
            </a:r>
            <a:r>
              <a:rPr lang="hu-HU" dirty="0"/>
              <a:t> típusú objektum</a:t>
            </a:r>
          </a:p>
          <a:p>
            <a:pPr lvl="1"/>
            <a:r>
              <a:rPr lang="hu-HU" dirty="0"/>
              <a:t>ami a print()</a:t>
            </a:r>
            <a:r>
              <a:rPr lang="hu-HU" dirty="0" err="1"/>
              <a:t>-tel</a:t>
            </a:r>
            <a:r>
              <a:rPr lang="hu-HU" dirty="0"/>
              <a:t> megjeleníthető</a:t>
            </a:r>
          </a:p>
          <a:p>
            <a:pPr lvl="1"/>
            <a:r>
              <a:rPr lang="hu-HU" dirty="0"/>
              <a:t>aminek a </a:t>
            </a:r>
            <a:r>
              <a:rPr lang="en-US" dirty="0" err="1"/>
              <a:t>getOutput</a:t>
            </a:r>
            <a:r>
              <a:rPr lang="en-US" dirty="0"/>
              <a:t>(0)</a:t>
            </a:r>
            <a:r>
              <a:rPr lang="hu-HU" dirty="0" err="1"/>
              <a:t>-val</a:t>
            </a:r>
            <a:r>
              <a:rPr lang="hu-HU" dirty="0"/>
              <a:t> kinyert értéke az int() függvénnyel számmá alakítható</a:t>
            </a:r>
          </a:p>
          <a:p>
            <a:pPr lvl="1"/>
            <a:r>
              <a:rPr lang="hu-HU" dirty="0"/>
              <a:t>ez az eredménnyel való továbbdolgozáshoz lehet szükséges</a:t>
            </a:r>
          </a:p>
          <a:p>
            <a:pPr lvl="2"/>
            <a:endParaRPr lang="hu-HU" dirty="0"/>
          </a:p>
          <a:p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elemek_szama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GetCount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in_rows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folyok2.shp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>
                <a:solidFill>
                  <a:srgbClr val="7A3E9D"/>
                </a:solidFill>
                <a:latin typeface="Courier New" panose="02070309020205020404" pitchFamily="49" charset="0"/>
              </a:rPr>
              <a:t>type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elemek_szama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Result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típusú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objektum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elemek_szama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49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elemek_szama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hiba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,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nem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tudunk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vele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tovább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dolgozni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elemek_szama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333333"/>
                </a:solidFill>
                <a:latin typeface="Courier New" panose="02070309020205020404" pitchFamily="49" charset="0"/>
              </a:rPr>
              <a:t>getOutput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61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Eszközök használata – réteg/</a:t>
            </a:r>
            <a:r>
              <a:rPr lang="hu-HU" dirty="0" err="1"/>
              <a:t>attribútumtábla</a:t>
            </a:r>
            <a:r>
              <a:rPr lang="hu-HU" dirty="0"/>
              <a:t> létrehozása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bizonyos eszközök nem fogadnak vektorfájlokat bemenetként</a:t>
            </a:r>
          </a:p>
          <a:p>
            <a:pPr lvl="1"/>
            <a:r>
              <a:rPr lang="hu-HU" dirty="0"/>
              <a:t>hanem ideiglenes réteg (</a:t>
            </a:r>
            <a:r>
              <a:rPr lang="hu-HU" dirty="0" err="1"/>
              <a:t>FeatureLayer</a:t>
            </a:r>
            <a:r>
              <a:rPr lang="hu-HU" dirty="0"/>
              <a:t>) vagy ideiglenes </a:t>
            </a:r>
            <a:r>
              <a:rPr lang="hu-HU" dirty="0" err="1"/>
              <a:t>attrribútumtábla</a:t>
            </a:r>
            <a:r>
              <a:rPr lang="hu-HU" dirty="0"/>
              <a:t> (</a:t>
            </a:r>
            <a:r>
              <a:rPr lang="hu-HU" dirty="0" err="1"/>
              <a:t>Table</a:t>
            </a:r>
            <a:r>
              <a:rPr lang="hu-HU" dirty="0"/>
              <a:t> </a:t>
            </a:r>
            <a:r>
              <a:rPr lang="hu-HU" dirty="0" err="1"/>
              <a:t>View</a:t>
            </a:r>
            <a:r>
              <a:rPr lang="hu-HU" dirty="0"/>
              <a:t>) kell nekik</a:t>
            </a:r>
          </a:p>
          <a:p>
            <a:r>
              <a:rPr lang="hu-HU" dirty="0" err="1"/>
              <a:t>ArcMapben</a:t>
            </a:r>
            <a:r>
              <a:rPr lang="hu-HU" dirty="0"/>
              <a:t> a betöltött vektorfájlok automatikusan</a:t>
            </a:r>
          </a:p>
          <a:p>
            <a:pPr lvl="1"/>
            <a:r>
              <a:rPr lang="hu-HU" dirty="0"/>
              <a:t>réteggé válnak (a tartalomjegyzékbe kerülnek)</a:t>
            </a:r>
          </a:p>
          <a:p>
            <a:pPr lvl="1"/>
            <a:r>
              <a:rPr lang="hu-HU" dirty="0"/>
              <a:t>és megnyitható az </a:t>
            </a:r>
            <a:r>
              <a:rPr lang="hu-HU" dirty="0" err="1"/>
              <a:t>attribútumtáblájuk</a:t>
            </a:r>
            <a:endParaRPr lang="hu-HU" dirty="0"/>
          </a:p>
          <a:p>
            <a:r>
              <a:rPr lang="hu-HU" dirty="0"/>
              <a:t>Pythonban viszont ezeket létre kell hoznunk</a:t>
            </a:r>
          </a:p>
          <a:p>
            <a:pPr lvl="1"/>
            <a:r>
              <a:rPr lang="hu-HU" dirty="0"/>
              <a:t>ez egy látszólag felesleges</a:t>
            </a:r>
          </a:p>
          <a:p>
            <a:pPr lvl="1"/>
            <a:r>
              <a:rPr lang="hu-HU" dirty="0"/>
              <a:t>de fájdalommentes lépés</a:t>
            </a:r>
          </a:p>
          <a:p>
            <a:endParaRPr lang="hu-HU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84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Eszközök használata – réteg/</a:t>
            </a:r>
            <a:r>
              <a:rPr lang="hu-HU" dirty="0" err="1"/>
              <a:t>attribútumtábla</a:t>
            </a:r>
            <a:r>
              <a:rPr lang="hu-HU" dirty="0"/>
              <a:t> létrehozása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arcpy</a:t>
            </a:r>
            <a:r>
              <a:rPr lang="en-US" dirty="0"/>
              <a:t>.</a:t>
            </a:r>
            <a:r>
              <a:rPr lang="hu-HU" dirty="0"/>
              <a:t>management.</a:t>
            </a:r>
            <a:r>
              <a:rPr lang="en-US" dirty="0" err="1"/>
              <a:t>MakeFeatureLayer</a:t>
            </a:r>
            <a:r>
              <a:rPr lang="hu-HU" dirty="0"/>
              <a:t>(</a:t>
            </a:r>
            <a:r>
              <a:rPr lang="hu-HU" dirty="0" err="1"/>
              <a:t>in</a:t>
            </a:r>
            <a:r>
              <a:rPr lang="hu-HU" dirty="0"/>
              <a:t>_</a:t>
            </a:r>
            <a:r>
              <a:rPr lang="hu-HU" dirty="0" err="1"/>
              <a:t>features</a:t>
            </a:r>
            <a:r>
              <a:rPr lang="hu-HU" dirty="0"/>
              <a:t>, out_</a:t>
            </a:r>
            <a:r>
              <a:rPr lang="hu-HU" dirty="0" err="1"/>
              <a:t>layer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ideiglenes vektorréteget hoz létre</a:t>
            </a:r>
          </a:p>
          <a:p>
            <a:pPr lvl="1"/>
            <a:r>
              <a:rPr lang="hu-HU" dirty="0"/>
              <a:t>vektorfájlok esetén ezt érdemes használni</a:t>
            </a:r>
          </a:p>
          <a:p>
            <a:r>
              <a:rPr lang="en-US" dirty="0" err="1"/>
              <a:t>arcpy</a:t>
            </a:r>
            <a:r>
              <a:rPr lang="en-US" dirty="0"/>
              <a:t>.</a:t>
            </a:r>
            <a:r>
              <a:rPr lang="hu-HU" dirty="0"/>
              <a:t>management.</a:t>
            </a:r>
            <a:r>
              <a:rPr lang="en-US" dirty="0" err="1"/>
              <a:t>MakeTableView</a:t>
            </a:r>
            <a:r>
              <a:rPr lang="en-US" dirty="0"/>
              <a:t>(</a:t>
            </a:r>
            <a:r>
              <a:rPr lang="en-US" dirty="0" err="1"/>
              <a:t>in_table</a:t>
            </a:r>
            <a:r>
              <a:rPr lang="en-US" dirty="0"/>
              <a:t>, </a:t>
            </a:r>
            <a:r>
              <a:rPr lang="en-US" dirty="0" err="1"/>
              <a:t>out_view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ideiglenes </a:t>
            </a:r>
            <a:r>
              <a:rPr lang="hu-HU" dirty="0" err="1"/>
              <a:t>attribútumtáblát</a:t>
            </a:r>
            <a:r>
              <a:rPr lang="hu-HU" dirty="0"/>
              <a:t> hoz létre</a:t>
            </a:r>
          </a:p>
          <a:p>
            <a:pPr lvl="1"/>
            <a:r>
              <a:rPr lang="hu-HU" dirty="0"/>
              <a:t>vektorfájlokból is képezhetünk ilyet</a:t>
            </a:r>
          </a:p>
          <a:p>
            <a:pPr lvl="1"/>
            <a:r>
              <a:rPr lang="hu-HU" dirty="0"/>
              <a:t>de elsősorban térbeliség nélküli adatforrások (XLS, CSV) esetén szokás használni</a:t>
            </a:r>
          </a:p>
          <a:p>
            <a:endParaRPr lang="hu-HU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21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Eszközök használata – réteg/</a:t>
            </a:r>
            <a:r>
              <a:rPr lang="hu-HU" dirty="0" err="1"/>
              <a:t>attribútumtábla</a:t>
            </a:r>
            <a:r>
              <a:rPr lang="hu-HU" dirty="0"/>
              <a:t> létrehozása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MakeFeatureLayer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folyok2.shp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out_layer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ideiglenes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vektorréteg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MakeTableView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in_table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folyok2.shp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out_view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folyok_tabla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ideiglenes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attribútumtábla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endParaRPr lang="hu-HU" sz="1800" dirty="0">
              <a:solidFill>
                <a:srgbClr val="777777"/>
              </a:solidFill>
              <a:latin typeface="Courier New" panose="02070309020205020404" pitchFamily="49" charset="0"/>
            </a:endParaRPr>
          </a:p>
          <a:p>
            <a:r>
              <a:rPr lang="hu-HU" dirty="0"/>
              <a:t>később a "folyok_</a:t>
            </a:r>
            <a:r>
              <a:rPr lang="hu-HU" dirty="0" err="1"/>
              <a:t>retegkent</a:t>
            </a:r>
            <a:r>
              <a:rPr lang="hu-HU" dirty="0"/>
              <a:t>" /"folyok_</a:t>
            </a:r>
            <a:r>
              <a:rPr lang="hu-HU" dirty="0" err="1"/>
              <a:t>tabla</a:t>
            </a:r>
            <a:r>
              <a:rPr lang="hu-HU" dirty="0"/>
              <a:t>" nevekkel érhetjük el ezeket az </a:t>
            </a:r>
            <a:r>
              <a:rPr lang="hu-HU" dirty="0" err="1"/>
              <a:t>arcpy</a:t>
            </a:r>
            <a:r>
              <a:rPr lang="hu-HU" dirty="0"/>
              <a:t> függvényeiben</a:t>
            </a:r>
          </a:p>
          <a:p>
            <a:r>
              <a:rPr lang="hu-HU" dirty="0"/>
              <a:t>az eredmény ideiglenes!</a:t>
            </a:r>
          </a:p>
          <a:p>
            <a:pPr lvl="1"/>
            <a:r>
              <a:rPr lang="hu-HU" dirty="0"/>
              <a:t>véglegesítéshez menteni szükséges</a:t>
            </a:r>
          </a:p>
          <a:p>
            <a:pPr lvl="1"/>
            <a:r>
              <a:rPr lang="hu-HU" dirty="0" err="1"/>
              <a:t>arcpy.management.CopyFeatures</a:t>
            </a:r>
            <a:r>
              <a:rPr lang="hu-HU" dirty="0"/>
              <a:t>()</a:t>
            </a:r>
            <a:r>
              <a:rPr lang="hu-HU" dirty="0" err="1"/>
              <a:t>-zel</a:t>
            </a:r>
            <a:endParaRPr lang="hu-HU" dirty="0"/>
          </a:p>
          <a:p>
            <a:pPr lvl="1"/>
            <a:r>
              <a:rPr lang="hu-HU" dirty="0"/>
              <a:t>mentés = fájlba másoljuk az ideiglenes vektorréteget</a:t>
            </a:r>
          </a:p>
          <a:p>
            <a:pPr>
              <a:spcBef>
                <a:spcPts val="500"/>
              </a:spcBef>
            </a:pP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CopyFeatures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out_feature_class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folyok3.shp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ideiglenes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vektorréteg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másolása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fájlba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(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mentése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05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Adatok szerkesztése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arcpy.da</a:t>
            </a:r>
            <a:r>
              <a:rPr lang="hu-HU" dirty="0"/>
              <a:t> (</a:t>
            </a:r>
            <a:r>
              <a:rPr lang="hu-HU" dirty="0" err="1"/>
              <a:t>data</a:t>
            </a:r>
            <a:r>
              <a:rPr lang="hu-HU" dirty="0"/>
              <a:t> </a:t>
            </a:r>
            <a:r>
              <a:rPr lang="hu-HU" dirty="0" err="1"/>
              <a:t>access</a:t>
            </a:r>
            <a:r>
              <a:rPr lang="hu-HU" dirty="0"/>
              <a:t>) modul: az </a:t>
            </a:r>
            <a:r>
              <a:rPr lang="hu-HU" dirty="0" err="1"/>
              <a:t>attribútumtábla</a:t>
            </a:r>
            <a:r>
              <a:rPr lang="hu-HU" dirty="0"/>
              <a:t> szerkesztésére használhatjuk</a:t>
            </a:r>
          </a:p>
          <a:p>
            <a:pPr lvl="1"/>
            <a:r>
              <a:rPr lang="hu-HU" dirty="0"/>
              <a:t>a szerkesztés alapegysége a </a:t>
            </a:r>
            <a:r>
              <a:rPr lang="hu-HU" dirty="0" err="1"/>
              <a:t>Cursor</a:t>
            </a:r>
            <a:endParaRPr lang="hu-HU" dirty="0"/>
          </a:p>
          <a:p>
            <a:pPr lvl="1"/>
            <a:r>
              <a:rPr lang="hu-HU" dirty="0"/>
              <a:t>ami az </a:t>
            </a:r>
            <a:r>
              <a:rPr lang="hu-HU" dirty="0" err="1"/>
              <a:t>attribútumtábla</a:t>
            </a:r>
            <a:r>
              <a:rPr lang="hu-HU" dirty="0"/>
              <a:t> egy (vagy több) sorát jelenti</a:t>
            </a:r>
          </a:p>
          <a:p>
            <a:r>
              <a:rPr lang="hu-HU" dirty="0"/>
              <a:t>főbb függvények:</a:t>
            </a:r>
          </a:p>
          <a:p>
            <a:pPr lvl="1"/>
            <a:r>
              <a:rPr lang="en-US" dirty="0" err="1"/>
              <a:t>arcpy.da</a:t>
            </a:r>
            <a:r>
              <a:rPr lang="hu-HU" dirty="0"/>
              <a:t>.</a:t>
            </a:r>
            <a:r>
              <a:rPr lang="en-US" dirty="0" err="1"/>
              <a:t>SearchCursor</a:t>
            </a:r>
            <a:r>
              <a:rPr lang="en-US" dirty="0"/>
              <a:t>()</a:t>
            </a:r>
            <a:r>
              <a:rPr lang="hu-HU" dirty="0"/>
              <a:t>: kiválaszt egy (vagy több) sort olvasásra</a:t>
            </a:r>
          </a:p>
          <a:p>
            <a:pPr lvl="1"/>
            <a:r>
              <a:rPr lang="en-US" dirty="0" err="1"/>
              <a:t>arcpy.da</a:t>
            </a:r>
            <a:r>
              <a:rPr lang="hu-HU" dirty="0"/>
              <a:t>.</a:t>
            </a:r>
            <a:r>
              <a:rPr lang="en-US" dirty="0" err="1"/>
              <a:t>UpdateCursor</a:t>
            </a:r>
            <a:r>
              <a:rPr lang="en-US" dirty="0"/>
              <a:t>()</a:t>
            </a:r>
            <a:r>
              <a:rPr lang="hu-HU" dirty="0"/>
              <a:t>: kiválaszt egy (vagy több) sort módosításra/törlésre</a:t>
            </a:r>
          </a:p>
          <a:p>
            <a:pPr lvl="1"/>
            <a:r>
              <a:rPr lang="en-US" dirty="0" err="1"/>
              <a:t>arcpy.da</a:t>
            </a:r>
            <a:r>
              <a:rPr lang="hu-HU" dirty="0"/>
              <a:t>.</a:t>
            </a:r>
            <a:r>
              <a:rPr lang="en-US" dirty="0" err="1"/>
              <a:t>InsertCursor</a:t>
            </a:r>
            <a:r>
              <a:rPr lang="en-US" dirty="0"/>
              <a:t>()</a:t>
            </a:r>
            <a:r>
              <a:rPr lang="hu-HU" dirty="0"/>
              <a:t>: megnyitja az </a:t>
            </a:r>
            <a:r>
              <a:rPr lang="hu-HU" dirty="0" err="1"/>
              <a:t>attribútumtáblát</a:t>
            </a:r>
            <a:r>
              <a:rPr lang="hu-HU" dirty="0"/>
              <a:t> új sorok beszúrása céljából</a:t>
            </a:r>
            <a:endParaRPr lang="en-US" dirty="0"/>
          </a:p>
          <a:p>
            <a:pPr lvl="1"/>
            <a:endParaRPr lang="hu-HU" dirty="0"/>
          </a:p>
          <a:p>
            <a:r>
              <a:rPr lang="hu-HU" dirty="0"/>
              <a:t>nem mutatom be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  <p:sp>
        <p:nvSpPr>
          <p:cNvPr id="5" name="Téglalap 4"/>
          <p:cNvSpPr/>
          <p:nvPr/>
        </p:nvSpPr>
        <p:spPr>
          <a:xfrm rot="1225821">
            <a:off x="8711691" y="711600"/>
            <a:ext cx="3173497" cy="5232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– </a:t>
            </a:r>
            <a:r>
              <a:rPr lang="hu-HU" sz="2800" b="1" cap="none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NEM TANANYAG –</a:t>
            </a:r>
          </a:p>
        </p:txBody>
      </p:sp>
    </p:spTree>
    <p:extLst>
      <p:ext uri="{BB962C8B-B14F-4D97-AF65-F5344CB8AC3E}">
        <p14:creationId xmlns:p14="http://schemas.microsoft.com/office/powerpoint/2010/main" val="2693688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21. feladat – eszközök használata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638144" cy="4754563"/>
          </a:xfrm>
        </p:spPr>
        <p:txBody>
          <a:bodyPr/>
          <a:lstStyle/>
          <a:p>
            <a:r>
              <a:rPr lang="hu-HU" dirty="0"/>
              <a:t>engedélyezd a kimeneti fájlok automatikus felülírását</a:t>
            </a:r>
          </a:p>
          <a:p>
            <a:r>
              <a:rPr lang="hu-HU" dirty="0"/>
              <a:t>hozz létre másolatot a </a:t>
            </a:r>
            <a:r>
              <a:rPr lang="en-US" dirty="0" err="1"/>
              <a:t>varosok.shp</a:t>
            </a:r>
            <a:r>
              <a:rPr lang="hu-HU" dirty="0"/>
              <a:t> fájlról</a:t>
            </a:r>
          </a:p>
          <a:p>
            <a:pPr lvl="1"/>
            <a:r>
              <a:rPr lang="hu-HU" dirty="0"/>
              <a:t>adj hozzá új, valós számot tartalmazó mezőt "alak" néven</a:t>
            </a:r>
          </a:p>
          <a:p>
            <a:pPr lvl="1"/>
            <a:r>
              <a:rPr lang="hu-HU" dirty="0"/>
              <a:t>számítsd ki az alakot az </a:t>
            </a:r>
            <a:r>
              <a:rPr lang="hu-HU" dirty="0" err="1"/>
              <a:t>area</a:t>
            </a:r>
            <a:r>
              <a:rPr lang="hu-HU" dirty="0"/>
              <a:t> és a </a:t>
            </a:r>
            <a:r>
              <a:rPr lang="hu-HU" dirty="0" err="1"/>
              <a:t>perimeter</a:t>
            </a:r>
            <a:r>
              <a:rPr lang="hu-HU" dirty="0"/>
              <a:t> mezők hányadosaként</a:t>
            </a:r>
          </a:p>
          <a:p>
            <a:pPr lvl="1"/>
            <a:r>
              <a:rPr lang="hu-HU" dirty="0"/>
              <a:t>töröld az </a:t>
            </a:r>
            <a:r>
              <a:rPr lang="en-US" dirty="0"/>
              <a:t>id2</a:t>
            </a:r>
            <a:r>
              <a:rPr lang="hu-HU" dirty="0"/>
              <a:t> nevű mezőt</a:t>
            </a:r>
          </a:p>
          <a:p>
            <a:r>
              <a:rPr lang="hu-HU" dirty="0"/>
              <a:t>rögzítsd egy változóba a </a:t>
            </a:r>
            <a:r>
              <a:rPr lang="en-US" dirty="0" err="1"/>
              <a:t>pilis_dem.tif</a:t>
            </a:r>
            <a:r>
              <a:rPr lang="hu-HU" dirty="0"/>
              <a:t> vetületét</a:t>
            </a:r>
          </a:p>
          <a:p>
            <a:pPr lvl="1"/>
            <a:r>
              <a:rPr lang="hu-HU" dirty="0"/>
              <a:t>vetítsd át a </a:t>
            </a:r>
            <a:r>
              <a:rPr lang="en-US" dirty="0" err="1"/>
              <a:t>folyok.shp</a:t>
            </a:r>
            <a:r>
              <a:rPr lang="hu-HU" dirty="0" err="1"/>
              <a:t>-t</a:t>
            </a:r>
            <a:r>
              <a:rPr lang="hu-HU" dirty="0"/>
              <a:t> </a:t>
            </a:r>
            <a:r>
              <a:rPr lang="en-US" dirty="0" err="1"/>
              <a:t>folyok</a:t>
            </a:r>
            <a:r>
              <a:rPr lang="hu-HU" dirty="0"/>
              <a:t>_</a:t>
            </a:r>
            <a:r>
              <a:rPr lang="hu-HU" dirty="0" err="1"/>
              <a:t>uj</a:t>
            </a:r>
            <a:r>
              <a:rPr lang="en-US" dirty="0"/>
              <a:t>.</a:t>
            </a:r>
            <a:r>
              <a:rPr lang="en-US" dirty="0" err="1"/>
              <a:t>shp</a:t>
            </a:r>
            <a:r>
              <a:rPr lang="hu-HU" dirty="0"/>
              <a:t> néven ebbe a vetületbe</a:t>
            </a:r>
          </a:p>
          <a:p>
            <a:r>
              <a:rPr lang="hu-HU" dirty="0"/>
              <a:t>készíts a városok másolatáról ideiglenes vektorréteget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42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Haladó eszközhasználat – elemek kiválasztása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elemek</a:t>
            </a:r>
          </a:p>
          <a:p>
            <a:pPr lvl="1"/>
            <a:r>
              <a:rPr lang="hu-HU" dirty="0"/>
              <a:t>kiválasztása </a:t>
            </a:r>
            <a:r>
              <a:rPr lang="hu-HU" dirty="0" err="1"/>
              <a:t>attribútumadatok</a:t>
            </a:r>
            <a:r>
              <a:rPr lang="hu-HU" dirty="0"/>
              <a:t> alapján (szűrés)</a:t>
            </a:r>
          </a:p>
          <a:p>
            <a:pPr lvl="1"/>
            <a:r>
              <a:rPr lang="hu-HU" dirty="0"/>
              <a:t>kiválasztása másik vektorréteggel való geometriai kapcsolat alapján</a:t>
            </a:r>
          </a:p>
          <a:p>
            <a:pPr lvl="1"/>
            <a:r>
              <a:rPr lang="hu-HU" dirty="0"/>
              <a:t>kiválasztásának megfordítása</a:t>
            </a:r>
          </a:p>
          <a:p>
            <a:pPr lvl="1"/>
            <a:r>
              <a:rPr lang="hu-HU" dirty="0"/>
              <a:t>kiválasztásának megszüntetése</a:t>
            </a:r>
          </a:p>
          <a:p>
            <a:r>
              <a:rPr lang="en-US" dirty="0" err="1"/>
              <a:t>SelectLayerByAttribute</a:t>
            </a:r>
            <a:r>
              <a:rPr lang="hu-HU" dirty="0"/>
              <a:t> + </a:t>
            </a:r>
            <a:r>
              <a:rPr lang="en-US" dirty="0" err="1"/>
              <a:t>SelectLayerByLocation</a:t>
            </a:r>
            <a:endParaRPr lang="hu-HU" dirty="0"/>
          </a:p>
          <a:p>
            <a:pPr lvl="1"/>
            <a:r>
              <a:rPr lang="hu-HU" dirty="0"/>
              <a:t>mindkettőnek van egy "</a:t>
            </a:r>
            <a:r>
              <a:rPr lang="en-US" dirty="0" err="1"/>
              <a:t>selection_type</a:t>
            </a:r>
            <a:r>
              <a:rPr lang="hu-HU" dirty="0"/>
              <a:t>" nevű</a:t>
            </a:r>
            <a:br>
              <a:rPr lang="hu-HU" dirty="0"/>
            </a:br>
            <a:r>
              <a:rPr lang="hu-HU" dirty="0"/>
              <a:t>opcionális paramétere</a:t>
            </a:r>
          </a:p>
          <a:p>
            <a:pPr lvl="1"/>
            <a:r>
              <a:rPr lang="hu-HU" dirty="0"/>
              <a:t>alapértelmezetten NEW_SELECTION</a:t>
            </a:r>
          </a:p>
          <a:p>
            <a:pPr lvl="1"/>
            <a:r>
              <a:rPr lang="hu-HU" dirty="0"/>
              <a:t>SWITCH_SELECTION megfordít</a:t>
            </a:r>
          </a:p>
          <a:p>
            <a:pPr lvl="1"/>
            <a:r>
              <a:rPr lang="hu-HU" dirty="0"/>
              <a:t>CLEAR_SELECTION megszüntet (csak a</a:t>
            </a:r>
            <a:br>
              <a:rPr lang="hu-HU" dirty="0"/>
            </a:br>
            <a:r>
              <a:rPr lang="en-US" dirty="0" err="1"/>
              <a:t>SelectLayerByAttribute</a:t>
            </a:r>
            <a:r>
              <a:rPr lang="hu-HU" dirty="0" err="1"/>
              <a:t>-nál</a:t>
            </a:r>
            <a:r>
              <a:rPr lang="hu-HU" dirty="0"/>
              <a:t> választhatjuk)</a:t>
            </a:r>
          </a:p>
          <a:p>
            <a:endParaRPr lang="hu-HU" dirty="0"/>
          </a:p>
          <a:p>
            <a:pPr lvl="1"/>
            <a:endParaRPr lang="hu-HU" dirty="0"/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520" y="2961488"/>
            <a:ext cx="5135880" cy="308562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40423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Haladó eszközhasználat – elemek kiválasztása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arcpy.management</a:t>
            </a:r>
            <a:r>
              <a:rPr lang="hu-HU" dirty="0"/>
              <a:t>.</a:t>
            </a:r>
            <a:r>
              <a:rPr lang="en-US"/>
              <a:t>SelectLayerByAttribute</a:t>
            </a:r>
            <a:r>
              <a:rPr lang="hu-HU"/>
              <a:t>(</a:t>
            </a:r>
            <a:r>
              <a:rPr lang="hu-HU" dirty="0" err="1"/>
              <a:t>in</a:t>
            </a:r>
            <a:r>
              <a:rPr lang="hu-HU" dirty="0"/>
              <a:t>_</a:t>
            </a:r>
            <a:r>
              <a:rPr lang="hu-HU" dirty="0" err="1"/>
              <a:t>layer</a:t>
            </a:r>
            <a:r>
              <a:rPr lang="hu-HU" dirty="0"/>
              <a:t>_</a:t>
            </a:r>
            <a:r>
              <a:rPr lang="hu-HU" dirty="0" err="1"/>
              <a:t>or</a:t>
            </a:r>
            <a:r>
              <a:rPr lang="hu-HU" dirty="0"/>
              <a:t>_</a:t>
            </a:r>
            <a:r>
              <a:rPr lang="hu-HU" dirty="0" err="1"/>
              <a:t>view</a:t>
            </a:r>
            <a:r>
              <a:rPr lang="hu-HU" dirty="0"/>
              <a:t>, {</a:t>
            </a:r>
            <a:r>
              <a:rPr lang="hu-HU" dirty="0" err="1"/>
              <a:t>selection</a:t>
            </a:r>
            <a:r>
              <a:rPr lang="hu-HU" dirty="0"/>
              <a:t>_</a:t>
            </a:r>
            <a:r>
              <a:rPr lang="hu-HU" dirty="0" err="1"/>
              <a:t>type</a:t>
            </a:r>
            <a:r>
              <a:rPr lang="hu-HU" dirty="0"/>
              <a:t>}, {</a:t>
            </a:r>
            <a:r>
              <a:rPr lang="hu-HU" dirty="0" err="1"/>
              <a:t>where</a:t>
            </a:r>
            <a:r>
              <a:rPr lang="hu-HU" dirty="0"/>
              <a:t>_</a:t>
            </a:r>
            <a:r>
              <a:rPr lang="hu-HU" dirty="0" err="1"/>
              <a:t>clause</a:t>
            </a:r>
            <a:r>
              <a:rPr lang="hu-HU" dirty="0"/>
              <a:t>})</a:t>
            </a:r>
          </a:p>
          <a:p>
            <a:r>
              <a:rPr lang="en-US" dirty="0" err="1"/>
              <a:t>arcpy.management</a:t>
            </a:r>
            <a:r>
              <a:rPr lang="hu-HU" dirty="0"/>
              <a:t>.</a:t>
            </a:r>
            <a:r>
              <a:rPr lang="en-US" dirty="0" err="1"/>
              <a:t>SelectLayerByLocation</a:t>
            </a:r>
            <a:r>
              <a:rPr lang="en-US" dirty="0"/>
              <a:t>(</a:t>
            </a:r>
            <a:r>
              <a:rPr lang="en-US" dirty="0" err="1"/>
              <a:t>in_layer</a:t>
            </a:r>
            <a:r>
              <a:rPr lang="en-US" dirty="0"/>
              <a:t>, {</a:t>
            </a:r>
            <a:r>
              <a:rPr lang="en-US" dirty="0" err="1"/>
              <a:t>overlap_type</a:t>
            </a:r>
            <a:r>
              <a:rPr lang="en-US" dirty="0"/>
              <a:t>}, {</a:t>
            </a:r>
            <a:r>
              <a:rPr lang="en-US" dirty="0" err="1"/>
              <a:t>select_features</a:t>
            </a:r>
            <a:r>
              <a:rPr lang="en-US" dirty="0"/>
              <a:t>}, {</a:t>
            </a:r>
            <a:r>
              <a:rPr lang="en-US" dirty="0" err="1"/>
              <a:t>search_distance</a:t>
            </a:r>
            <a:r>
              <a:rPr lang="en-US" dirty="0"/>
              <a:t>}, {</a:t>
            </a:r>
            <a:r>
              <a:rPr lang="en-US" dirty="0" err="1"/>
              <a:t>selection_type</a:t>
            </a:r>
            <a:r>
              <a:rPr lang="en-US" dirty="0"/>
              <a:t>})</a:t>
            </a:r>
            <a:endParaRPr lang="hu-HU" dirty="0"/>
          </a:p>
          <a:p>
            <a:r>
              <a:rPr lang="hu-HU" dirty="0"/>
              <a:t>ha a </a:t>
            </a:r>
            <a:r>
              <a:rPr lang="hu-HU" dirty="0" err="1"/>
              <a:t>selection</a:t>
            </a:r>
            <a:r>
              <a:rPr lang="hu-HU" dirty="0"/>
              <a:t>_</a:t>
            </a:r>
            <a:r>
              <a:rPr lang="hu-HU" dirty="0" err="1"/>
              <a:t>type</a:t>
            </a:r>
            <a:r>
              <a:rPr lang="hu-HU" dirty="0"/>
              <a:t> nem SWITCH_SELECTION/CLEAR_SELECTION, akkor</a:t>
            </a:r>
          </a:p>
          <a:p>
            <a:pPr lvl="1"/>
            <a:r>
              <a:rPr lang="hu-HU" dirty="0"/>
              <a:t>a </a:t>
            </a:r>
            <a:r>
              <a:rPr lang="hu-HU" dirty="0" err="1"/>
              <a:t>where</a:t>
            </a:r>
            <a:r>
              <a:rPr lang="hu-HU" dirty="0"/>
              <a:t>_</a:t>
            </a:r>
            <a:r>
              <a:rPr lang="hu-HU" dirty="0" err="1"/>
              <a:t>clause</a:t>
            </a:r>
            <a:r>
              <a:rPr lang="hu-HU" dirty="0"/>
              <a:t> adja meg az SQL-lekérdezést</a:t>
            </a:r>
          </a:p>
          <a:p>
            <a:pPr lvl="1"/>
            <a:r>
              <a:rPr lang="hu-HU" dirty="0"/>
              <a:t>az </a:t>
            </a:r>
            <a:r>
              <a:rPr lang="en-US" dirty="0" err="1"/>
              <a:t>overlap_type</a:t>
            </a:r>
            <a:r>
              <a:rPr lang="hu-HU" dirty="0" err="1"/>
              <a:t>-pal</a:t>
            </a:r>
            <a:r>
              <a:rPr lang="hu-HU" dirty="0"/>
              <a:t> határozzuk meg a geometriai kapcsolatot (</a:t>
            </a:r>
            <a:r>
              <a:rPr lang="en-US" dirty="0"/>
              <a:t>INTERSECT</a:t>
            </a:r>
            <a:r>
              <a:rPr lang="hu-HU" dirty="0"/>
              <a:t>, </a:t>
            </a:r>
            <a:r>
              <a:rPr lang="en-US" dirty="0"/>
              <a:t>CONTAINS</a:t>
            </a:r>
            <a:r>
              <a:rPr lang="hu-HU" dirty="0"/>
              <a:t>, </a:t>
            </a:r>
            <a:r>
              <a:rPr lang="en-US" dirty="0"/>
              <a:t>COMPLETELY_CONTAINS</a:t>
            </a:r>
            <a:r>
              <a:rPr lang="hu-HU" dirty="0"/>
              <a:t>, </a:t>
            </a:r>
            <a:r>
              <a:rPr lang="en-US" dirty="0"/>
              <a:t>WITHIN</a:t>
            </a:r>
            <a:r>
              <a:rPr lang="hu-HU" dirty="0"/>
              <a:t>, </a:t>
            </a:r>
            <a:r>
              <a:rPr lang="en-US" dirty="0"/>
              <a:t>COMPLETELY_WITHIN</a:t>
            </a:r>
            <a:r>
              <a:rPr lang="hu-HU" dirty="0"/>
              <a:t>, </a:t>
            </a:r>
            <a:r>
              <a:rPr lang="en-US" dirty="0"/>
              <a:t>ARE_IDENTICAL_TO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a </a:t>
            </a:r>
            <a:r>
              <a:rPr lang="en-US" dirty="0" err="1"/>
              <a:t>select_features</a:t>
            </a:r>
            <a:r>
              <a:rPr lang="hu-HU" dirty="0"/>
              <a:t> mutat a viszonyítási rétegre</a:t>
            </a:r>
          </a:p>
          <a:p>
            <a:pPr lvl="1"/>
            <a:r>
              <a:rPr lang="hu-HU" dirty="0"/>
              <a:t>a </a:t>
            </a:r>
            <a:r>
              <a:rPr lang="en-US" dirty="0" err="1"/>
              <a:t>search_distance</a:t>
            </a:r>
            <a:r>
              <a:rPr lang="hu-HU" dirty="0" err="1"/>
              <a:t>-szel</a:t>
            </a:r>
            <a:r>
              <a:rPr lang="hu-HU" dirty="0"/>
              <a:t> toleranciatávolságot adhatunk meg mértékegységestül, szövegként (pl. "100 </a:t>
            </a:r>
            <a:r>
              <a:rPr lang="hu-HU" dirty="0" err="1"/>
              <a:t>Meters</a:t>
            </a:r>
            <a:r>
              <a:rPr lang="hu-HU" dirty="0"/>
              <a:t>")</a:t>
            </a:r>
          </a:p>
          <a:p>
            <a:pPr lvl="1"/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56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Haladó eszközhasználat – elemek kiválasztása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emlékeztető az SQL-lekérdezéshez:</a:t>
            </a:r>
          </a:p>
          <a:p>
            <a:pPr lvl="1"/>
            <a:r>
              <a:rPr lang="hu-HU" dirty="0"/>
              <a:t>mezőnév idézőjelben</a:t>
            </a:r>
          </a:p>
          <a:p>
            <a:pPr lvl="1"/>
            <a:r>
              <a:rPr lang="hu-HU" dirty="0"/>
              <a:t>szövegérték aposztrófok között</a:t>
            </a:r>
          </a:p>
          <a:p>
            <a:pPr lvl="1"/>
            <a:r>
              <a:rPr lang="hu-HU" dirty="0"/>
              <a:t>Pythonban az </a:t>
            </a:r>
            <a:r>
              <a:rPr lang="hu-HU" dirty="0" err="1"/>
              <a:t>escape</a:t>
            </a:r>
            <a:r>
              <a:rPr lang="hu-HU" dirty="0"/>
              <a:t> </a:t>
            </a:r>
            <a:r>
              <a:rPr lang="hu-HU" dirty="0" err="1"/>
              <a:t>character</a:t>
            </a:r>
            <a:r>
              <a:rPr lang="hu-HU" dirty="0"/>
              <a:t> a </a:t>
            </a:r>
            <a:r>
              <a:rPr lang="hu-HU" dirty="0" err="1"/>
              <a:t>visszaperjel</a:t>
            </a:r>
            <a:r>
              <a:rPr lang="hu-HU" dirty="0"/>
              <a:t> (\)</a:t>
            </a:r>
          </a:p>
          <a:p>
            <a:pPr lvl="1"/>
            <a:endParaRPr lang="hu-HU" dirty="0"/>
          </a:p>
          <a:p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("\"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orszagnev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\"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 = '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Ausztria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'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"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orszagnev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" = '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Ausztria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'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('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orszagnev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" =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\'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Ausztria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\'')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"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orszagnev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" = '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Ausztria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'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hu-HU" dirty="0"/>
              <a:t>alternatív megoldás (</a:t>
            </a:r>
            <a:r>
              <a:rPr lang="hu-HU" dirty="0" err="1"/>
              <a:t>Desktop</a:t>
            </a:r>
            <a:r>
              <a:rPr lang="hu-HU" dirty="0"/>
              <a:t> GIS tárgy keretében tanuljuk majd):</a:t>
            </a:r>
          </a:p>
          <a:p>
            <a:pPr lvl="1"/>
            <a:r>
              <a:rPr lang="hu-HU" dirty="0" err="1"/>
              <a:t>arcpy.AddFieldDelimiters</a:t>
            </a:r>
            <a:r>
              <a:rPr lang="hu-HU" dirty="0"/>
              <a:t>(): </a:t>
            </a:r>
            <a:r>
              <a:rPr lang="hu-HU" dirty="0" err="1"/>
              <a:t>fájlformátumfüggő</a:t>
            </a:r>
            <a:r>
              <a:rPr lang="hu-HU" dirty="0"/>
              <a:t> módon jelöli a mezőneveket</a:t>
            </a:r>
          </a:p>
          <a:p>
            <a:pPr lvl="1"/>
            <a:r>
              <a:rPr lang="hu-HU" dirty="0"/>
              <a:t>hármas idézőjel: automatikusan kiegészít </a:t>
            </a:r>
            <a:r>
              <a:rPr lang="hu-HU" dirty="0" err="1"/>
              <a:t>escape</a:t>
            </a:r>
            <a:r>
              <a:rPr lang="hu-HU" dirty="0"/>
              <a:t> </a:t>
            </a:r>
            <a:r>
              <a:rPr lang="hu-HU" dirty="0" err="1"/>
              <a:t>characterekkel</a:t>
            </a:r>
            <a:endParaRPr lang="en-US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50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Haladó eszközhasználat – kiválasztás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GetCount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in_rows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49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SelectLayerByAttribute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in_layer_or_view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folyok2.shp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selection_type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NEW_SELECTION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where_clause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"\"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hossz_m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\"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 &gt; 1000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hibát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dob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,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vektorfájlt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nem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fogad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bemenetként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SelectLayerByAttribute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in_layer_or_view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selection_type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NEW_SELECTION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where_clause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"\"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hossz_m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\"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 &gt; 1000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GetCount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in_rows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40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SelectLayerByAttribute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in_layer_or_view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selection_type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SWITCH_SELECTION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megfordítjuk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kijelölést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GetCount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in_rows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9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CopyFeatures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out_feature_class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rovid_folyok.shp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mentés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hu-HU" sz="1800" dirty="0"/>
          </a:p>
          <a:p>
            <a:endParaRPr lang="hu-HU" dirty="0"/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7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Haladó eszközhasználat – kiválasztás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7640" y="1422400"/>
            <a:ext cx="11856720" cy="4754563"/>
          </a:xfrm>
        </p:spPr>
        <p:txBody>
          <a:bodyPr>
            <a:normAutofit/>
          </a:bodyPr>
          <a:lstStyle/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MakeFeatureLayer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varosok.shp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out_layer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varosok_retegkent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ideiglenes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vektorréteg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dirty="0">
                <a:solidFill>
                  <a:srgbClr val="4B69C6"/>
                </a:solidFill>
                <a:latin typeface="Courier New" panose="02070309020205020404" pitchFamily="49" charset="0"/>
              </a:rPr>
              <a:t>for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telepulestipus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4B69C6"/>
                </a:solidFill>
                <a:latin typeface="Courier New" panose="02070309020205020404" pitchFamily="49" charset="0"/>
              </a:rPr>
              <a:t>in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["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town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village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"]: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szuro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"\"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type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\"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 = '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telepulestipus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'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összerakja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lekérdezést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szuro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 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pl. "type" = 'town'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SelectLayerByAttribute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in_layer_or_view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varosok_retegkent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br>
              <a:rPr lang="hu-HU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selection_type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NEW_SELECTION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where_clause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szuro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elemek_szama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GetCount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in_rows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varosok_retegkent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").</a:t>
            </a:r>
            <a:r>
              <a:rPr lang="en-US" sz="1800" dirty="0" err="1">
                <a:solidFill>
                  <a:srgbClr val="333333"/>
                </a:solidFill>
                <a:latin typeface="Courier New" panose="02070309020205020404" pitchFamily="49" charset="0"/>
              </a:rPr>
              <a:t>getOutput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fajlnev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telepulestipus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_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str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elemek_szama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összerakja</a:t>
            </a:r>
            <a:br>
              <a:rPr lang="hu-HU" sz="1800" i="1" dirty="0">
                <a:solidFill>
                  <a:srgbClr val="AAAAAA"/>
                </a:solidFill>
                <a:latin typeface="Courier New" panose="02070309020205020404" pitchFamily="49" charset="0"/>
              </a:rPr>
            </a:b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a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mentendő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fájl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nevét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CopyFeatures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varosok_retegkent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out_feature_class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fajlnev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SelectLayerByAttribute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in_layer_or_view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varosok_retegkent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selection_type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CLEAR_SELECTION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en-US" sz="18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00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Haladó eszközhasználat – kiválasztás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SelectLayerByAttribute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in_layer_or_view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selection_type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CLEAR_SELECTION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GetCount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in_rows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49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SelectLayerByAttribute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in_layer_or_view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varosok_retegkent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selection_type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NEW_SELECTION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where_clause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"\"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area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\"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 &gt; 200000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GetCount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in_rows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varosok_retegkent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222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SelectLayerByLocation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in_layer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overlap_type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WITHIN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select_features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varosok_retegkent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selection_type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NEW_SELECTION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GetCount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in_rows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6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SelectLayerByAttribute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in_layer_or_view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varosok_retegkent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selection_type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SWITCH_SELECTION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GetCount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in_rows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varosok_retegkent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307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endParaRPr lang="en-US" sz="18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52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Haladó eszközhasználat – kiválasztás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SelectLayerByLocation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in_layer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overlap_type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INTERSECT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select_features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varosok_retegkent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search_distance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2000 Meters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selection_type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ADD_TO_SELECTION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GetCount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in_rows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39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SelectLayerByAttribute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in_layer_or_view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selection_type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REMOVE_FROM_SELECTION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where_clause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"\"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name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\"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 = 'Duna'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GetCount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in_rows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29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CopyFeatures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out_feature_class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folyok_kivalasztott.shp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DeleteFeatures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törli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kijelölt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elemeket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GetCount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in_rows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folyok_retegkent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20 (49 - 29)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endParaRPr lang="en-US" sz="18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68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Haladó eszközhasználat – vágás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778488" cy="4754563"/>
          </a:xfrm>
        </p:spPr>
        <p:txBody>
          <a:bodyPr/>
          <a:lstStyle/>
          <a:p>
            <a:r>
              <a:rPr lang="en-US" dirty="0" err="1"/>
              <a:t>arcpy.analysis</a:t>
            </a:r>
            <a:r>
              <a:rPr lang="hu-HU" dirty="0"/>
              <a:t>.</a:t>
            </a:r>
            <a:r>
              <a:rPr lang="en-US" dirty="0"/>
              <a:t>Clip(</a:t>
            </a:r>
            <a:r>
              <a:rPr lang="en-US" dirty="0" err="1"/>
              <a:t>in_features</a:t>
            </a:r>
            <a:r>
              <a:rPr lang="en-US" dirty="0"/>
              <a:t>, </a:t>
            </a:r>
            <a:r>
              <a:rPr lang="en-US" dirty="0" err="1"/>
              <a:t>clip_features</a:t>
            </a:r>
            <a:r>
              <a:rPr lang="en-US" dirty="0"/>
              <a:t>, </a:t>
            </a:r>
            <a:r>
              <a:rPr lang="en-US" dirty="0" err="1"/>
              <a:t>out_feature_class</a:t>
            </a:r>
            <a:r>
              <a:rPr lang="en-US" dirty="0"/>
              <a:t>) </a:t>
            </a:r>
            <a:endParaRPr lang="hu-HU" dirty="0"/>
          </a:p>
          <a:p>
            <a:pPr lvl="1"/>
            <a:r>
              <a:rPr lang="hu-HU" dirty="0"/>
              <a:t>az </a:t>
            </a:r>
            <a:r>
              <a:rPr lang="hu-HU" dirty="0" err="1"/>
              <a:t>in</a:t>
            </a:r>
            <a:r>
              <a:rPr lang="hu-HU" dirty="0"/>
              <a:t>_</a:t>
            </a:r>
            <a:r>
              <a:rPr lang="hu-HU" dirty="0" err="1"/>
              <a:t>featurest</a:t>
            </a:r>
            <a:r>
              <a:rPr lang="hu-HU" dirty="0"/>
              <a:t> körbevágja a </a:t>
            </a:r>
            <a:r>
              <a:rPr lang="hu-HU" dirty="0" err="1"/>
              <a:t>clip</a:t>
            </a:r>
            <a:r>
              <a:rPr lang="hu-HU" dirty="0"/>
              <a:t>_</a:t>
            </a:r>
            <a:r>
              <a:rPr lang="hu-HU" dirty="0" err="1"/>
              <a:t>features-zel</a:t>
            </a:r>
            <a:endParaRPr lang="hu-HU" dirty="0"/>
          </a:p>
          <a:p>
            <a:pPr lvl="1"/>
            <a:r>
              <a:rPr lang="hu-HU" dirty="0"/>
              <a:t>utóbbi tipikusan egy poligon (de lehet több/más is)</a:t>
            </a:r>
          </a:p>
          <a:p>
            <a:pPr lvl="1"/>
            <a:r>
              <a:rPr lang="hu-HU" dirty="0"/>
              <a:t>az </a:t>
            </a:r>
            <a:r>
              <a:rPr lang="hu-HU" dirty="0" err="1"/>
              <a:t>attribútumadatokat</a:t>
            </a:r>
            <a:r>
              <a:rPr lang="hu-HU" dirty="0"/>
              <a:t> megtartja</a:t>
            </a:r>
          </a:p>
          <a:p>
            <a:pPr lvl="1"/>
            <a:r>
              <a:rPr lang="hu-HU" dirty="0"/>
              <a:t>menti az </a:t>
            </a:r>
            <a:r>
              <a:rPr lang="en-US" dirty="0" err="1"/>
              <a:t>out_feature_class</a:t>
            </a:r>
            <a:r>
              <a:rPr lang="hu-HU" dirty="0" err="1"/>
              <a:t>ba</a:t>
            </a:r>
            <a:endParaRPr lang="hu-HU" dirty="0"/>
          </a:p>
          <a:p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endParaRPr lang="hu-HU" sz="18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6688" y="4420998"/>
            <a:ext cx="4371975" cy="163290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6689" y="2433241"/>
            <a:ext cx="4371975" cy="178812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6689" y="490538"/>
            <a:ext cx="4371975" cy="17430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838660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Haladó eszközhasználat – vágás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778488" cy="4754563"/>
          </a:xfrm>
        </p:spPr>
        <p:txBody>
          <a:bodyPr/>
          <a:lstStyle/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MakeFeatureLayer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varosok.shp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out_layer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budapest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SelectLayerByAttribute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in_layer_or_view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budapest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selection_type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NEW_SELECTION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where_clause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"\"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id1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\"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 = 2215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GetCount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in_rows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budapest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1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Copy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in_data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out_data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folyok3.shp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ana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Clip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</a:t>
            </a:r>
            <a:r>
              <a:rPr lang="hu-HU" sz="1800" dirty="0">
                <a:solidFill>
                  <a:srgbClr val="448C27"/>
                </a:solidFill>
                <a:latin typeface="Courier New" panose="02070309020205020404" pitchFamily="49" charset="0"/>
              </a:rPr>
              <a:t>3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clip_features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budapest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out_feature_class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folyok_budapesten.shp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endParaRPr lang="hu-HU" sz="18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6688" y="4420998"/>
            <a:ext cx="4371975" cy="163290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6689" y="2433241"/>
            <a:ext cx="4371975" cy="178812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6689" y="490538"/>
            <a:ext cx="4371975" cy="17430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28188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Eszközök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négyféle eszköz létezik az </a:t>
            </a:r>
            <a:r>
              <a:rPr lang="hu-HU" dirty="0" err="1"/>
              <a:t>ArcMapben</a:t>
            </a:r>
            <a:endParaRPr lang="hu-HU" dirty="0"/>
          </a:p>
          <a:p>
            <a:pPr lvl="1"/>
            <a:r>
              <a:rPr lang="hu-HU" dirty="0"/>
              <a:t>beépített eszköz (</a:t>
            </a:r>
            <a:r>
              <a:rPr lang="hu-HU" dirty="0" err="1"/>
              <a:t>built-in</a:t>
            </a:r>
            <a:r>
              <a:rPr lang="hu-HU" dirty="0"/>
              <a:t> </a:t>
            </a:r>
            <a:r>
              <a:rPr lang="hu-HU" dirty="0" err="1"/>
              <a:t>tool</a:t>
            </a:r>
            <a:r>
              <a:rPr lang="hu-HU" dirty="0"/>
              <a:t>)</a:t>
            </a:r>
          </a:p>
          <a:p>
            <a:pPr lvl="1"/>
            <a:r>
              <a:rPr lang="hu-HU" b="1" dirty="0"/>
              <a:t>modelleszköz</a:t>
            </a:r>
            <a:r>
              <a:rPr lang="hu-HU" dirty="0"/>
              <a:t> (</a:t>
            </a:r>
            <a:r>
              <a:rPr lang="hu-HU" dirty="0" err="1"/>
              <a:t>model</a:t>
            </a:r>
            <a:r>
              <a:rPr lang="hu-HU" dirty="0"/>
              <a:t> </a:t>
            </a:r>
            <a:r>
              <a:rPr lang="hu-HU" dirty="0" err="1"/>
              <a:t>tool</a:t>
            </a:r>
            <a:r>
              <a:rPr lang="hu-HU" dirty="0"/>
              <a:t>) – </a:t>
            </a:r>
            <a:r>
              <a:rPr lang="hu-HU" dirty="0" err="1"/>
              <a:t>Model</a:t>
            </a:r>
            <a:r>
              <a:rPr lang="hu-HU" dirty="0"/>
              <a:t> </a:t>
            </a:r>
            <a:r>
              <a:rPr lang="hu-HU" dirty="0" err="1"/>
              <a:t>Builderből</a:t>
            </a:r>
            <a:r>
              <a:rPr lang="hu-HU" dirty="0"/>
              <a:t> hozzuk létre</a:t>
            </a:r>
          </a:p>
          <a:p>
            <a:pPr lvl="1"/>
            <a:r>
              <a:rPr lang="hu-HU" b="1" dirty="0" err="1"/>
              <a:t>szkripteszköz</a:t>
            </a:r>
            <a:r>
              <a:rPr lang="hu-HU" dirty="0"/>
              <a:t> (script </a:t>
            </a:r>
            <a:r>
              <a:rPr lang="hu-HU" dirty="0" err="1"/>
              <a:t>tool</a:t>
            </a:r>
            <a:r>
              <a:rPr lang="hu-HU" dirty="0"/>
              <a:t>) – szövegszerkesztőben, programfejlesztési környezetben hozzuk létre (pl. VS </a:t>
            </a:r>
            <a:r>
              <a:rPr lang="hu-HU" dirty="0" err="1"/>
              <a:t>Code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speciális eszköz (</a:t>
            </a:r>
            <a:r>
              <a:rPr lang="hu-HU" dirty="0" err="1"/>
              <a:t>specialized</a:t>
            </a:r>
            <a:r>
              <a:rPr lang="hu-HU" dirty="0"/>
              <a:t> </a:t>
            </a:r>
            <a:r>
              <a:rPr lang="hu-HU" dirty="0" err="1"/>
              <a:t>tool</a:t>
            </a:r>
            <a:r>
              <a:rPr lang="hu-HU" dirty="0"/>
              <a:t>) – ritka</a:t>
            </a:r>
          </a:p>
          <a:p>
            <a:r>
              <a:rPr lang="hu-HU" dirty="0"/>
              <a:t>mi felhasználóként jellemzően</a:t>
            </a:r>
          </a:p>
          <a:p>
            <a:pPr lvl="1"/>
            <a:r>
              <a:rPr lang="hu-HU" dirty="0"/>
              <a:t>beépített eszközt és </a:t>
            </a:r>
            <a:r>
              <a:rPr lang="hu-HU" dirty="0" err="1"/>
              <a:t>szkripteszközt</a:t>
            </a:r>
            <a:r>
              <a:rPr lang="hu-HU" dirty="0"/>
              <a:t> futtatunk</a:t>
            </a:r>
          </a:p>
          <a:p>
            <a:pPr lvl="1"/>
            <a:r>
              <a:rPr lang="hu-HU" dirty="0"/>
              <a:t>modelleszközt és </a:t>
            </a:r>
            <a:r>
              <a:rPr lang="hu-HU" dirty="0" err="1"/>
              <a:t>szkripteszközt</a:t>
            </a:r>
            <a:r>
              <a:rPr lang="hu-HU" dirty="0"/>
              <a:t> készítünk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" y="1874520"/>
            <a:ext cx="420053" cy="19202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557251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Haladó eszközhasználat – </a:t>
            </a:r>
            <a:r>
              <a:rPr lang="hu-HU" dirty="0" err="1"/>
              <a:t>pufferképzés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097604" cy="4754563"/>
          </a:xfrm>
        </p:spPr>
        <p:txBody>
          <a:bodyPr/>
          <a:lstStyle/>
          <a:p>
            <a:r>
              <a:rPr lang="hu-HU" dirty="0" err="1"/>
              <a:t>arcpy.analysis.Buffer</a:t>
            </a:r>
            <a:r>
              <a:rPr lang="hu-HU" dirty="0"/>
              <a:t>(</a:t>
            </a:r>
            <a:r>
              <a:rPr lang="hu-HU" dirty="0" err="1"/>
              <a:t>in</a:t>
            </a:r>
            <a:r>
              <a:rPr lang="hu-HU" dirty="0"/>
              <a:t>_</a:t>
            </a:r>
            <a:r>
              <a:rPr lang="hu-HU" dirty="0" err="1"/>
              <a:t>features</a:t>
            </a:r>
            <a:r>
              <a:rPr lang="hu-HU" dirty="0"/>
              <a:t>, out_</a:t>
            </a:r>
            <a:r>
              <a:rPr lang="hu-HU" dirty="0" err="1"/>
              <a:t>feature</a:t>
            </a:r>
            <a:r>
              <a:rPr lang="hu-HU" dirty="0"/>
              <a:t>_</a:t>
            </a:r>
            <a:r>
              <a:rPr lang="hu-HU" dirty="0" err="1"/>
              <a:t>class</a:t>
            </a:r>
            <a:r>
              <a:rPr lang="hu-HU" dirty="0"/>
              <a:t>, </a:t>
            </a:r>
            <a:r>
              <a:rPr lang="hu-HU" dirty="0" err="1"/>
              <a:t>buffer</a:t>
            </a:r>
            <a:r>
              <a:rPr lang="hu-HU" dirty="0"/>
              <a:t>_</a:t>
            </a:r>
            <a:r>
              <a:rPr lang="hu-HU" dirty="0" err="1"/>
              <a:t>distance</a:t>
            </a:r>
            <a:r>
              <a:rPr lang="hu-HU" dirty="0"/>
              <a:t>_</a:t>
            </a:r>
            <a:r>
              <a:rPr lang="hu-HU" dirty="0" err="1"/>
              <a:t>or</a:t>
            </a:r>
            <a:r>
              <a:rPr lang="hu-HU" dirty="0"/>
              <a:t>_</a:t>
            </a:r>
            <a:r>
              <a:rPr lang="hu-HU" dirty="0" err="1"/>
              <a:t>field</a:t>
            </a:r>
            <a:r>
              <a:rPr lang="hu-HU" dirty="0"/>
              <a:t>)</a:t>
            </a:r>
          </a:p>
          <a:p>
            <a:pPr lvl="1"/>
            <a:r>
              <a:rPr lang="hu-HU" dirty="0" err="1"/>
              <a:t>buffer</a:t>
            </a:r>
            <a:r>
              <a:rPr lang="hu-HU" dirty="0"/>
              <a:t>_</a:t>
            </a:r>
            <a:r>
              <a:rPr lang="hu-HU" dirty="0" err="1"/>
              <a:t>distance</a:t>
            </a:r>
            <a:r>
              <a:rPr lang="hu-HU" dirty="0"/>
              <a:t>_</a:t>
            </a:r>
            <a:r>
              <a:rPr lang="hu-HU" dirty="0" err="1"/>
              <a:t>or</a:t>
            </a:r>
            <a:r>
              <a:rPr lang="hu-HU" dirty="0"/>
              <a:t>_</a:t>
            </a:r>
            <a:r>
              <a:rPr lang="hu-HU" dirty="0" err="1"/>
              <a:t>field</a:t>
            </a:r>
            <a:r>
              <a:rPr lang="hu-HU" dirty="0"/>
              <a:t> a </a:t>
            </a:r>
            <a:r>
              <a:rPr lang="hu-HU" dirty="0" err="1"/>
              <a:t>puffertávolság</a:t>
            </a:r>
            <a:r>
              <a:rPr lang="hu-HU" dirty="0"/>
              <a:t> mértékegységgel, szövegesen (pl. "6 </a:t>
            </a:r>
            <a:r>
              <a:rPr lang="hu-HU" dirty="0" err="1"/>
              <a:t>Kilometers</a:t>
            </a:r>
            <a:r>
              <a:rPr lang="hu-HU" dirty="0"/>
              <a:t>")</a:t>
            </a:r>
          </a:p>
          <a:p>
            <a:pPr lvl="1"/>
            <a:r>
              <a:rPr lang="hu-HU" dirty="0"/>
              <a:t>lehet negatív is</a:t>
            </a:r>
          </a:p>
          <a:p>
            <a:pPr>
              <a:spcBef>
                <a:spcPts val="500"/>
              </a:spcBef>
            </a:pPr>
            <a:endParaRPr lang="hu-HU" sz="1800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5804" y="335183"/>
            <a:ext cx="4094797" cy="24978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5805" y="3013980"/>
            <a:ext cx="4094797" cy="29820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962230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Haladó eszközhasználat – </a:t>
            </a:r>
            <a:r>
              <a:rPr lang="hu-HU" dirty="0" err="1"/>
              <a:t>pufferképzés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097604" cy="4754563"/>
          </a:xfrm>
        </p:spPr>
        <p:txBody>
          <a:bodyPr/>
          <a:lstStyle/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MakeFeatureLayer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folyok3.shp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out_layer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aranyhegyi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SelectLayerByAttribute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in_layer_or_view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aranyhegyi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selection_type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NEW_SELECTION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where_clause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"\"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name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\"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 = '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Aranyhegyi-patak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' AND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\"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length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\"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 &gt; 10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ana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Buffer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aranyhegyi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out_feature_class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aranyhegyi_puffer.shp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buffer_distance_or_field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3000 Meters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ana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Buffer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budapest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out_feature_class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budapest_kicsinyitett.shp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buffer_distance_or_field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-3 Kilometers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endParaRPr lang="hu-HU" sz="1800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5804" y="335183"/>
            <a:ext cx="4094797" cy="24978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5805" y="3013980"/>
            <a:ext cx="4094797" cy="29820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7885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Haladó eszközhasználat – halmazműveletek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638144" cy="4754563"/>
          </a:xfrm>
        </p:spPr>
        <p:txBody>
          <a:bodyPr/>
          <a:lstStyle/>
          <a:p>
            <a:r>
              <a:rPr lang="hu-HU" dirty="0" err="1"/>
              <a:t>arcpy.analysis</a:t>
            </a:r>
            <a:r>
              <a:rPr lang="hu-HU" dirty="0"/>
              <a:t>.</a:t>
            </a:r>
            <a:r>
              <a:rPr lang="en-US" dirty="0"/>
              <a:t>Union(</a:t>
            </a:r>
            <a:r>
              <a:rPr lang="en-US" dirty="0" err="1"/>
              <a:t>in_features</a:t>
            </a:r>
            <a:r>
              <a:rPr lang="en-US" dirty="0"/>
              <a:t>, </a:t>
            </a:r>
            <a:r>
              <a:rPr lang="en-US" dirty="0" err="1"/>
              <a:t>out_feature_class</a:t>
            </a:r>
            <a:r>
              <a:rPr lang="hu-HU" dirty="0"/>
              <a:t>)</a:t>
            </a:r>
          </a:p>
          <a:p>
            <a:r>
              <a:rPr lang="hu-HU" dirty="0" err="1"/>
              <a:t>arcpy.analysis.Intersect</a:t>
            </a:r>
            <a:r>
              <a:rPr lang="hu-HU" dirty="0"/>
              <a:t>(</a:t>
            </a:r>
            <a:r>
              <a:rPr lang="hu-HU" dirty="0" err="1"/>
              <a:t>in</a:t>
            </a:r>
            <a:r>
              <a:rPr lang="hu-HU" dirty="0"/>
              <a:t>_</a:t>
            </a:r>
            <a:r>
              <a:rPr lang="hu-HU" dirty="0" err="1"/>
              <a:t>features</a:t>
            </a:r>
            <a:r>
              <a:rPr lang="hu-HU" dirty="0"/>
              <a:t>, out_</a:t>
            </a:r>
            <a:r>
              <a:rPr lang="hu-HU" dirty="0" err="1"/>
              <a:t>feature</a:t>
            </a:r>
            <a:r>
              <a:rPr lang="hu-HU" dirty="0"/>
              <a:t>_</a:t>
            </a:r>
            <a:r>
              <a:rPr lang="hu-HU" dirty="0" err="1"/>
              <a:t>class</a:t>
            </a:r>
            <a:r>
              <a:rPr lang="hu-HU" dirty="0"/>
              <a:t>)</a:t>
            </a:r>
          </a:p>
          <a:p>
            <a:r>
              <a:rPr lang="hu-HU" dirty="0" err="1"/>
              <a:t>arcpy.analysis.Erase</a:t>
            </a:r>
            <a:r>
              <a:rPr lang="hu-HU" dirty="0"/>
              <a:t>(</a:t>
            </a:r>
            <a:r>
              <a:rPr lang="hu-HU" dirty="0" err="1"/>
              <a:t>in</a:t>
            </a:r>
            <a:r>
              <a:rPr lang="hu-HU" dirty="0"/>
              <a:t>_</a:t>
            </a:r>
            <a:r>
              <a:rPr lang="hu-HU" dirty="0" err="1"/>
              <a:t>features</a:t>
            </a:r>
            <a:r>
              <a:rPr lang="hu-HU" dirty="0"/>
              <a:t>, </a:t>
            </a:r>
            <a:r>
              <a:rPr lang="hu-HU" dirty="0" err="1"/>
              <a:t>erase</a:t>
            </a:r>
            <a:r>
              <a:rPr lang="hu-HU" dirty="0"/>
              <a:t>_</a:t>
            </a:r>
            <a:r>
              <a:rPr lang="hu-HU" dirty="0" err="1"/>
              <a:t>features</a:t>
            </a:r>
            <a:r>
              <a:rPr lang="hu-HU" dirty="0"/>
              <a:t>, out_</a:t>
            </a:r>
            <a:r>
              <a:rPr lang="hu-HU" dirty="0" err="1"/>
              <a:t>feature</a:t>
            </a:r>
            <a:r>
              <a:rPr lang="hu-HU" dirty="0"/>
              <a:t>_</a:t>
            </a:r>
            <a:r>
              <a:rPr lang="hu-HU" dirty="0" err="1"/>
              <a:t>class</a:t>
            </a:r>
            <a:r>
              <a:rPr lang="hu-HU" dirty="0"/>
              <a:t>)</a:t>
            </a:r>
          </a:p>
          <a:p>
            <a:r>
              <a:rPr lang="hu-HU" dirty="0" err="1"/>
              <a:t>arcpy.analysis.SymDiff</a:t>
            </a:r>
            <a:r>
              <a:rPr lang="hu-HU" dirty="0"/>
              <a:t>(</a:t>
            </a:r>
            <a:r>
              <a:rPr lang="hu-HU" dirty="0" err="1"/>
              <a:t>in</a:t>
            </a:r>
            <a:r>
              <a:rPr lang="hu-HU" dirty="0"/>
              <a:t>_</a:t>
            </a:r>
            <a:r>
              <a:rPr lang="hu-HU" dirty="0" err="1"/>
              <a:t>features</a:t>
            </a:r>
            <a:r>
              <a:rPr lang="hu-HU" dirty="0"/>
              <a:t>, update_</a:t>
            </a:r>
            <a:r>
              <a:rPr lang="hu-HU" dirty="0" err="1"/>
              <a:t>features</a:t>
            </a:r>
            <a:r>
              <a:rPr lang="hu-HU" dirty="0"/>
              <a:t>, out_</a:t>
            </a:r>
            <a:r>
              <a:rPr lang="hu-HU" dirty="0" err="1"/>
              <a:t>feature</a:t>
            </a:r>
            <a:r>
              <a:rPr lang="hu-HU" dirty="0"/>
              <a:t>_</a:t>
            </a:r>
            <a:r>
              <a:rPr lang="hu-HU" dirty="0" err="1"/>
              <a:t>class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az unió- és metszetképzés egy, kettő vagy sok vektorfájlt fogad</a:t>
            </a:r>
          </a:p>
          <a:p>
            <a:pPr lvl="1"/>
            <a:r>
              <a:rPr lang="hu-HU" dirty="0"/>
              <a:t>ha egynél több bemenettel dolgozunk, akkor ezeket (értsd: ezek fájlnevét szövegként) listába fűzzük</a:t>
            </a:r>
          </a:p>
          <a:p>
            <a:pPr lvl="1"/>
            <a:r>
              <a:rPr lang="hu-HU" dirty="0"/>
              <a:t>a különbség és a szimmetrikus különbség két vektorfájlt vár (két külön paraméternek átadva)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6344" y="172404"/>
            <a:ext cx="3550420" cy="15938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6344" y="3996152"/>
            <a:ext cx="3550420" cy="11809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6345" y="1913799"/>
            <a:ext cx="3550420" cy="195635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6344" y="5306832"/>
            <a:ext cx="3550420" cy="141181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936505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Haladó eszközhasználat – halmazműveletek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835413" cy="4754563"/>
          </a:xfrm>
        </p:spPr>
        <p:txBody>
          <a:bodyPr>
            <a:normAutofit/>
          </a:bodyPr>
          <a:lstStyle/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ana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Union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["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aranyhegyi_puffer.shp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budapest_kicsinyitett.shp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"],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out_feature_class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unio.shp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ana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Intersect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["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aranyhegyi_puffer.shp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budapest_kicsinyitett.shp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"],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out_feature_class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metszet.shp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ana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Erase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aranyhegyi_puffer.shp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erase_features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budapest_kicsinyitett.shp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out_feature_class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kulonbseg.shp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ana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SymDiff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aranyhegyi_puffer.shp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update_features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budapest_kicsinyitett.shp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out_feature_class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szimmetrikus_kulonbseg.shp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en-US" sz="18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73613" y="1422401"/>
            <a:ext cx="4305028" cy="46374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337648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Haladó eszközhasználat – véletlen pontok létrehozása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</a:t>
            </a:r>
            <a:r>
              <a:rPr lang="en-US" dirty="0" err="1"/>
              <a:t>rcpy.management</a:t>
            </a:r>
            <a:r>
              <a:rPr lang="hu-HU" dirty="0"/>
              <a:t>.</a:t>
            </a:r>
            <a:r>
              <a:rPr lang="en-US" dirty="0" err="1"/>
              <a:t>CreateRandomPoints</a:t>
            </a:r>
            <a:r>
              <a:rPr lang="en-US" dirty="0"/>
              <a:t>(</a:t>
            </a:r>
            <a:r>
              <a:rPr lang="en-US" dirty="0" err="1"/>
              <a:t>out_path</a:t>
            </a:r>
            <a:r>
              <a:rPr lang="en-US" dirty="0"/>
              <a:t>, </a:t>
            </a:r>
            <a:r>
              <a:rPr lang="en-US" dirty="0" err="1"/>
              <a:t>out_name</a:t>
            </a:r>
            <a:r>
              <a:rPr lang="en-US" dirty="0"/>
              <a:t>, {</a:t>
            </a:r>
            <a:r>
              <a:rPr lang="en-US" dirty="0" err="1"/>
              <a:t>constraining_feature_class</a:t>
            </a:r>
            <a:r>
              <a:rPr lang="en-US" dirty="0"/>
              <a:t>}, {</a:t>
            </a:r>
            <a:r>
              <a:rPr lang="en-US" dirty="0" err="1"/>
              <a:t>constraining_extent</a:t>
            </a:r>
            <a:r>
              <a:rPr lang="en-US" dirty="0"/>
              <a:t>}, {</a:t>
            </a:r>
            <a:r>
              <a:rPr lang="en-US" dirty="0" err="1"/>
              <a:t>number_of_points_or_field</a:t>
            </a:r>
            <a:r>
              <a:rPr lang="en-US" dirty="0"/>
              <a:t>}</a:t>
            </a:r>
            <a:r>
              <a:rPr lang="hu-HU" dirty="0"/>
              <a:t>)</a:t>
            </a:r>
          </a:p>
          <a:p>
            <a:pPr lvl="1"/>
            <a:r>
              <a:rPr lang="en-US" dirty="0" err="1"/>
              <a:t>out_path</a:t>
            </a:r>
            <a:r>
              <a:rPr lang="hu-HU" dirty="0"/>
              <a:t>: kimeneti fájl elérési útja, jellemzően a munkamappa</a:t>
            </a:r>
          </a:p>
          <a:p>
            <a:pPr lvl="1"/>
            <a:r>
              <a:rPr lang="hu-HU" dirty="0"/>
              <a:t>out_</a:t>
            </a:r>
            <a:r>
              <a:rPr lang="hu-HU" dirty="0" err="1"/>
              <a:t>name</a:t>
            </a:r>
            <a:r>
              <a:rPr lang="hu-HU" dirty="0"/>
              <a:t>: kimeneti fájl neve</a:t>
            </a:r>
          </a:p>
          <a:p>
            <a:pPr lvl="1"/>
            <a:r>
              <a:rPr lang="en-US" dirty="0" err="1"/>
              <a:t>constraining_feature_class</a:t>
            </a:r>
            <a:r>
              <a:rPr lang="hu-HU" dirty="0"/>
              <a:t>/</a:t>
            </a:r>
            <a:r>
              <a:rPr lang="en-US" dirty="0" err="1"/>
              <a:t>constraining_extent</a:t>
            </a:r>
            <a:r>
              <a:rPr lang="hu-HU" dirty="0"/>
              <a:t>: az a poligon vagy befoglaló doboz, amelybe essenek a pontok</a:t>
            </a:r>
          </a:p>
          <a:p>
            <a:pPr lvl="1"/>
            <a:r>
              <a:rPr lang="en-US" dirty="0" err="1"/>
              <a:t>number_of_points_or_field</a:t>
            </a:r>
            <a:r>
              <a:rPr lang="hu-HU" dirty="0"/>
              <a:t>: létrehozandó pontok száma (poligononként értendő)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802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Haladó eszközhasználat – véletlen pontok létrehozása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5988561" cy="4754563"/>
          </a:xfrm>
        </p:spPr>
        <p:txBody>
          <a:bodyPr>
            <a:normAutofit/>
          </a:bodyPr>
          <a:lstStyle/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CreateRandomPoints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out_path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arcpy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333333"/>
                </a:solidFill>
                <a:latin typeface="Courier New" panose="02070309020205020404" pitchFamily="49" charset="0"/>
              </a:rPr>
              <a:t>env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333333"/>
                </a:solidFill>
                <a:latin typeface="Courier New" panose="02070309020205020404" pitchFamily="49" charset="0"/>
              </a:rPr>
              <a:t>workspace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out_name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100_pont_budapesten</a:t>
            </a:r>
            <a:r>
              <a:rPr lang="hu-HU" sz="1800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hu-HU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constraining_feature_class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budapest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number_of_points_or_field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C5D27"/>
                </a:solidFill>
                <a:latin typeface="Courier New" panose="02070309020205020404" pitchFamily="49" charset="0"/>
              </a:rPr>
              <a:t>100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CreateRandomPoints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out_path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arcpy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333333"/>
                </a:solidFill>
                <a:latin typeface="Courier New" panose="02070309020205020404" pitchFamily="49" charset="0"/>
              </a:rPr>
              <a:t>env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333333"/>
                </a:solidFill>
                <a:latin typeface="Courier New" panose="02070309020205020404" pitchFamily="49" charset="0"/>
              </a:rPr>
              <a:t>workspace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out_name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30_pont_pilisben</a:t>
            </a:r>
            <a:r>
              <a:rPr lang="hu-HU" sz="1800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hu-HU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constraining_extent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arcpy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Describe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pilis_dem.tif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").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extent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number_of_points_or_field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C5D27"/>
                </a:solidFill>
                <a:latin typeface="Courier New" panose="02070309020205020404" pitchFamily="49" charset="0"/>
              </a:rPr>
              <a:t>30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hu-HU" sz="18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6761" y="1468120"/>
            <a:ext cx="5142854" cy="45364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355155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Eszközök összefűzése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összefűzés</a:t>
            </a:r>
          </a:p>
          <a:p>
            <a:pPr lvl="1"/>
            <a:r>
              <a:rPr lang="hu-HU" dirty="0"/>
              <a:t>függvényeket meghívunk egymás után</a:t>
            </a:r>
          </a:p>
          <a:p>
            <a:pPr lvl="1"/>
            <a:r>
              <a:rPr lang="hu-HU" dirty="0"/>
              <a:t>az egyik kimenete a másik bemenete</a:t>
            </a:r>
          </a:p>
          <a:p>
            <a:r>
              <a:rPr lang="hu-HU" dirty="0"/>
              <a:t>kimenet</a:t>
            </a:r>
          </a:p>
          <a:p>
            <a:pPr lvl="1"/>
            <a:r>
              <a:rPr lang="hu-HU" dirty="0"/>
              <a:t>általában nem a visszatérési értékükkel dolgozunk tovább</a:t>
            </a:r>
          </a:p>
          <a:p>
            <a:pPr lvl="1"/>
            <a:r>
              <a:rPr lang="hu-HU" dirty="0"/>
              <a:t>hanem a "kimeneti paraméterükkel" (a paraméter neve outtal kezdődik)</a:t>
            </a:r>
            <a:endParaRPr lang="en-US" dirty="0"/>
          </a:p>
          <a:p>
            <a:r>
              <a:rPr lang="hu-HU" dirty="0"/>
              <a:t>ha mégis a visszatérési értékre (</a:t>
            </a:r>
            <a:r>
              <a:rPr lang="hu-HU" dirty="0" err="1"/>
              <a:t>Result</a:t>
            </a:r>
            <a:r>
              <a:rPr lang="hu-HU" dirty="0"/>
              <a:t> típus) van szükségünk</a:t>
            </a:r>
          </a:p>
          <a:p>
            <a:pPr lvl="1"/>
            <a:r>
              <a:rPr lang="hu-HU" dirty="0"/>
              <a:t>a </a:t>
            </a:r>
            <a:r>
              <a:rPr lang="en-US" dirty="0"/>
              <a:t>.</a:t>
            </a:r>
            <a:r>
              <a:rPr lang="en-US" dirty="0" err="1"/>
              <a:t>getOutput</a:t>
            </a:r>
            <a:r>
              <a:rPr lang="en-US" dirty="0"/>
              <a:t>(0)</a:t>
            </a:r>
            <a:r>
              <a:rPr lang="hu-HU" dirty="0"/>
              <a:t> metódussal tudjuk az (első) eredményt hagyományos szövegformátumban kinyerni</a:t>
            </a:r>
          </a:p>
          <a:p>
            <a:pPr lvl="1"/>
            <a:r>
              <a:rPr lang="hu-HU" dirty="0"/>
              <a:t>ha kell, utána átalakíthatjuk számmá (int()) vagy más egyébbé</a:t>
            </a:r>
            <a:endParaRPr lang="en-US" dirty="0"/>
          </a:p>
          <a:p>
            <a:endParaRPr lang="hu-HU" dirty="0"/>
          </a:p>
          <a:p>
            <a:r>
              <a:rPr lang="en-US" dirty="0"/>
              <a:t> 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  <p:sp>
        <p:nvSpPr>
          <p:cNvPr id="5" name="Téglalap 4"/>
          <p:cNvSpPr/>
          <p:nvPr/>
        </p:nvSpPr>
        <p:spPr>
          <a:xfrm rot="1225821">
            <a:off x="9190767" y="711600"/>
            <a:ext cx="2215350" cy="5232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– </a:t>
            </a:r>
            <a:r>
              <a:rPr lang="hu-HU" sz="2800" b="1" cap="none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ISMÉTLÉS –</a:t>
            </a:r>
          </a:p>
        </p:txBody>
      </p:sp>
    </p:spTree>
    <p:extLst>
      <p:ext uri="{BB962C8B-B14F-4D97-AF65-F5344CB8AC3E}">
        <p14:creationId xmlns:p14="http://schemas.microsoft.com/office/powerpoint/2010/main" val="1262980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22. feladat – haladó eszközhasználat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21. feladatban létrehozott ideiglenes vektorréteg segítségével</a:t>
            </a:r>
          </a:p>
          <a:p>
            <a:pPr lvl="1"/>
            <a:r>
              <a:rPr lang="hu-HU" dirty="0"/>
              <a:t>válaszd ki az összes várost (vagyis fordítsd meg a kiválasztást)</a:t>
            </a:r>
          </a:p>
          <a:p>
            <a:pPr lvl="1"/>
            <a:r>
              <a:rPr lang="hu-HU" dirty="0"/>
              <a:t>írd a képernyőre a kiválasztott elemek számának tízszeresét</a:t>
            </a:r>
          </a:p>
          <a:p>
            <a:r>
              <a:rPr lang="hu-HU" dirty="0"/>
              <a:t>tedd ki nem választottá azokat a városokat, amelyek alakja nagyobb 100-nál</a:t>
            </a:r>
          </a:p>
          <a:p>
            <a:pPr lvl="1"/>
            <a:r>
              <a:rPr lang="hu-HU" dirty="0"/>
              <a:t>a kiválasztott elemeket mentsd egy </a:t>
            </a:r>
            <a:r>
              <a:rPr lang="hu-HU" dirty="0" err="1"/>
              <a:t>shapefile-ba</a:t>
            </a:r>
            <a:endParaRPr lang="hu-HU" dirty="0"/>
          </a:p>
          <a:p>
            <a:pPr lvl="1"/>
            <a:r>
              <a:rPr lang="hu-HU" dirty="0"/>
              <a:t>képezz bennük 50 darab véletlen pontot</a:t>
            </a:r>
          </a:p>
          <a:p>
            <a:r>
              <a:rPr lang="hu-HU" dirty="0"/>
              <a:t>képezz ideiglenes vektorréteget az átvetített folyókból, és válaszd ki azokat a folyókat, amelyek a kiválasztott városokkal összemetsződnek 5 km-es toleranciát megengedve</a:t>
            </a:r>
          </a:p>
          <a:p>
            <a:pPr lvl="1"/>
            <a:r>
              <a:rPr lang="hu-HU" dirty="0"/>
              <a:t>ezek közül válogasd le a </a:t>
            </a:r>
            <a:r>
              <a:rPr lang="en-US" dirty="0" err="1"/>
              <a:t>Bajna-patak</a:t>
            </a:r>
            <a:r>
              <a:rPr lang="hu-HU" dirty="0"/>
              <a:t> nevűeket (</a:t>
            </a:r>
            <a:r>
              <a:rPr lang="hu-HU" dirty="0" err="1"/>
              <a:t>name</a:t>
            </a:r>
            <a:r>
              <a:rPr lang="hu-HU" dirty="0"/>
              <a:t> mező)</a:t>
            </a:r>
          </a:p>
          <a:p>
            <a:r>
              <a:rPr lang="hu-HU" dirty="0"/>
              <a:t>szüntesd meg a kiválasztást a városokon, majd</a:t>
            </a:r>
          </a:p>
          <a:p>
            <a:pPr lvl="1"/>
            <a:r>
              <a:rPr lang="hu-HU" dirty="0"/>
              <a:t>képezz a kiválasztott folyókon 7500 méteres puffert</a:t>
            </a:r>
          </a:p>
          <a:p>
            <a:pPr lvl="1"/>
            <a:r>
              <a:rPr lang="hu-HU" dirty="0"/>
              <a:t>képezd e puffer és a városok metszetét</a:t>
            </a:r>
            <a:endParaRPr lang="en-US" dirty="0"/>
          </a:p>
          <a:p>
            <a:pPr lvl="1"/>
            <a:endParaRPr lang="hu-HU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85980" y="174172"/>
            <a:ext cx="2405723" cy="314959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623395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kérdések?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8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Eszközök használata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rengeteg eszköz van</a:t>
            </a:r>
          </a:p>
          <a:p>
            <a:pPr lvl="1"/>
            <a:r>
              <a:rPr lang="hu-HU" dirty="0"/>
              <a:t>nem lehet és nincs is értelme ezeket mind bemutatni</a:t>
            </a:r>
          </a:p>
          <a:p>
            <a:pPr lvl="1"/>
            <a:r>
              <a:rPr lang="hu-HU" dirty="0"/>
              <a:t>fontosabb megérteni a logikájukat</a:t>
            </a:r>
          </a:p>
          <a:p>
            <a:pPr lvl="1"/>
            <a:r>
              <a:rPr lang="hu-HU" dirty="0"/>
              <a:t>és hogy hogyan lehet róluk információt szerezni</a:t>
            </a:r>
          </a:p>
          <a:p>
            <a:r>
              <a:rPr lang="hu-HU" dirty="0"/>
              <a:t>néhány példát nézünk meg</a:t>
            </a:r>
          </a:p>
          <a:p>
            <a:pPr lvl="1"/>
            <a:r>
              <a:rPr lang="hu-HU" dirty="0" err="1"/>
              <a:t>ArcMap</a:t>
            </a:r>
            <a:r>
              <a:rPr lang="hu-HU" dirty="0"/>
              <a:t> Python-ablakában futtassuk, ha látni akarjuk az eredményt!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43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Eszközök használata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súgó</a:t>
            </a:r>
          </a:p>
          <a:p>
            <a:pPr lvl="1"/>
            <a:r>
              <a:rPr lang="hu-HU" dirty="0"/>
              <a:t>online leírás (példák, részletek, ábrák):</a:t>
            </a:r>
            <a:br>
              <a:rPr lang="hu-HU" dirty="0"/>
            </a:br>
            <a:r>
              <a:rPr lang="hu-HU" dirty="0"/>
              <a:t>https://desktop.arcgis.com/en/arcmap/latest/tools/main</a:t>
            </a:r>
          </a:p>
          <a:p>
            <a:pPr lvl="1"/>
            <a:r>
              <a:rPr lang="hu-HU" dirty="0"/>
              <a:t>beépített súgó (jobb klikk az eszköz nevére, </a:t>
            </a:r>
            <a:r>
              <a:rPr lang="hu-HU" dirty="0" err="1"/>
              <a:t>Help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egér függvénynév fölé húzása VS </a:t>
            </a:r>
            <a:r>
              <a:rPr lang="hu-HU" dirty="0" err="1"/>
              <a:t>Code-ban</a:t>
            </a:r>
            <a:br>
              <a:rPr lang="hu-HU" dirty="0"/>
            </a:br>
            <a:r>
              <a:rPr lang="hu-HU" dirty="0"/>
              <a:t>(</a:t>
            </a:r>
            <a:r>
              <a:rPr lang="hu-HU" dirty="0" err="1"/>
              <a:t>almodult</a:t>
            </a:r>
            <a:r>
              <a:rPr lang="hu-HU" dirty="0"/>
              <a:t> be kell olvasni hozzá vagy </a:t>
            </a:r>
            <a:r>
              <a:rPr lang="hu-HU" dirty="0" err="1"/>
              <a:t>aliasos</a:t>
            </a:r>
            <a:r>
              <a:rPr lang="hu-HU" dirty="0"/>
              <a:t> név kell)</a:t>
            </a:r>
          </a:p>
          <a:p>
            <a:pPr lvl="1"/>
            <a:r>
              <a:rPr lang="hu-HU" dirty="0"/>
              <a:t>súgó megjelenítése Pythonnal</a:t>
            </a:r>
          </a:p>
          <a:p>
            <a:pPr lvl="1"/>
            <a:endParaRPr lang="hu-HU" dirty="0"/>
          </a:p>
          <a:p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help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arcpy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333333"/>
                </a:solidFill>
                <a:latin typeface="Courier New" panose="02070309020205020404" pitchFamily="49" charset="0"/>
              </a:rPr>
              <a:t>analysis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333333"/>
                </a:solidFill>
                <a:latin typeface="Courier New" panose="02070309020205020404" pitchFamily="49" charset="0"/>
              </a:rPr>
              <a:t>Buffer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dirty="0"/>
          </a:p>
          <a:p>
            <a:pPr lvl="2"/>
            <a:endParaRPr lang="hu-HU" dirty="0"/>
          </a:p>
          <a:p>
            <a:pPr lvl="2"/>
            <a:endParaRPr lang="hu-HU" dirty="0"/>
          </a:p>
          <a:p>
            <a:r>
              <a:rPr lang="hu-HU" dirty="0"/>
              <a:t>pl. </a:t>
            </a:r>
            <a:r>
              <a:rPr lang="en-US" dirty="0"/>
              <a:t>https://desktop.arcgis.com/en/arcmap/latest/tools/analysis-toolbox/buffer.htm</a:t>
            </a:r>
          </a:p>
          <a:p>
            <a:endParaRPr lang="hu-HU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4782" y="1422400"/>
            <a:ext cx="4200579" cy="256235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93443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Eszközök használata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4640980" cy="4754563"/>
          </a:xfrm>
        </p:spPr>
        <p:txBody>
          <a:bodyPr/>
          <a:lstStyle/>
          <a:p>
            <a:r>
              <a:rPr lang="hu-HU" dirty="0"/>
              <a:t>függvény paramétereinek áttekintése</a:t>
            </a:r>
          </a:p>
          <a:p>
            <a:pPr lvl="1"/>
            <a:r>
              <a:rPr lang="hu-HU" dirty="0"/>
              <a:t>egér függvénynév fölé húzása VS </a:t>
            </a:r>
            <a:r>
              <a:rPr lang="hu-HU" dirty="0" err="1"/>
              <a:t>Code-ban</a:t>
            </a:r>
            <a:endParaRPr lang="hu-HU" dirty="0"/>
          </a:p>
          <a:p>
            <a:pPr lvl="1"/>
            <a:r>
              <a:rPr lang="hu-HU" dirty="0"/>
              <a:t>online leírás, </a:t>
            </a:r>
            <a:r>
              <a:rPr lang="hu-HU" dirty="0" err="1"/>
              <a:t>Syntax</a:t>
            </a:r>
            <a:r>
              <a:rPr lang="hu-HU" dirty="0"/>
              <a:t> blokk</a:t>
            </a:r>
          </a:p>
          <a:p>
            <a:r>
              <a:rPr lang="hu-HU" dirty="0"/>
              <a:t>előbbi mindig kéznél van, utóbbi átláthatóbb</a:t>
            </a:r>
          </a:p>
          <a:p>
            <a:r>
              <a:rPr lang="hu-HU" dirty="0"/>
              <a:t>kötelező vs. {opcionális} paraméterek</a:t>
            </a:r>
          </a:p>
          <a:p>
            <a:pPr indent="-228600"/>
            <a:r>
              <a:rPr lang="hu-HU" dirty="0"/>
              <a:t>paraméterek adattípusa</a:t>
            </a:r>
          </a:p>
          <a:p>
            <a:r>
              <a:rPr lang="hu-HU" dirty="0"/>
              <a:t>paraméterek neve</a:t>
            </a:r>
          </a:p>
          <a:p>
            <a:pPr lvl="1"/>
            <a:r>
              <a:rPr lang="hu-HU" dirty="0"/>
              <a:t>elhagyható, sorrend is elég</a:t>
            </a:r>
          </a:p>
          <a:p>
            <a:pPr lvl="1"/>
            <a:r>
              <a:rPr lang="hu-HU" dirty="0"/>
              <a:t>mi mindig meg fogjuk adni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9180" y="3396643"/>
            <a:ext cx="6527618" cy="265363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Kép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79180" y="174173"/>
            <a:ext cx="6527618" cy="311021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64907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Eszközök használata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4553382" cy="4754563"/>
          </a:xfrm>
        </p:spPr>
        <p:txBody>
          <a:bodyPr/>
          <a:lstStyle/>
          <a:p>
            <a:r>
              <a:rPr lang="hu-HU" dirty="0"/>
              <a:t>az online leírás mindig tartalmaz 1-2 egyszerű példát</a:t>
            </a:r>
          </a:p>
          <a:p>
            <a:pPr lvl="1"/>
            <a:r>
              <a:rPr lang="en-US" dirty="0"/>
              <a:t>Code Sample</a:t>
            </a:r>
            <a:r>
              <a:rPr lang="hu-HU" dirty="0"/>
              <a:t> blokk</a:t>
            </a:r>
          </a:p>
          <a:p>
            <a:pPr lvl="1"/>
            <a:r>
              <a:rPr lang="hu-HU" dirty="0"/>
              <a:t>nagyon hasznos!</a:t>
            </a:r>
          </a:p>
          <a:p>
            <a:pPr lvl="1"/>
            <a:r>
              <a:rPr lang="hu-HU" dirty="0"/>
              <a:t>beadandóban is majd a saját eszköz Python-ablakból történő meghívására hasonló példákat kell hozni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582" y="1422401"/>
            <a:ext cx="6631825" cy="464312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3616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Eszközök használata – fájlok másolása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arcpy.management.Copy</a:t>
            </a:r>
            <a:r>
              <a:rPr lang="hu-HU" dirty="0"/>
              <a:t>(</a:t>
            </a:r>
            <a:r>
              <a:rPr lang="hu-HU" dirty="0" err="1"/>
              <a:t>in</a:t>
            </a:r>
            <a:r>
              <a:rPr lang="hu-HU" dirty="0"/>
              <a:t>_</a:t>
            </a:r>
            <a:r>
              <a:rPr lang="hu-HU" dirty="0" err="1"/>
              <a:t>data</a:t>
            </a:r>
            <a:r>
              <a:rPr lang="hu-HU" dirty="0"/>
              <a:t>, out_</a:t>
            </a:r>
            <a:r>
              <a:rPr lang="hu-HU" dirty="0" err="1"/>
              <a:t>data</a:t>
            </a:r>
            <a:r>
              <a:rPr lang="hu-HU" dirty="0"/>
              <a:t>)</a:t>
            </a:r>
          </a:p>
          <a:p>
            <a:r>
              <a:rPr lang="hu-HU" dirty="0" err="1"/>
              <a:t>arcpy.management.CopyFeatures</a:t>
            </a:r>
            <a:r>
              <a:rPr lang="hu-HU" dirty="0"/>
              <a:t>(</a:t>
            </a:r>
            <a:r>
              <a:rPr lang="hu-HU" dirty="0" err="1"/>
              <a:t>in</a:t>
            </a:r>
            <a:r>
              <a:rPr lang="hu-HU" dirty="0"/>
              <a:t>_</a:t>
            </a:r>
            <a:r>
              <a:rPr lang="hu-HU" dirty="0" err="1"/>
              <a:t>features</a:t>
            </a:r>
            <a:r>
              <a:rPr lang="hu-HU" dirty="0"/>
              <a:t>, out_</a:t>
            </a:r>
            <a:r>
              <a:rPr lang="hu-HU" dirty="0" err="1"/>
              <a:t>feature</a:t>
            </a:r>
            <a:r>
              <a:rPr lang="hu-HU" dirty="0"/>
              <a:t>_</a:t>
            </a:r>
            <a:r>
              <a:rPr lang="hu-HU" dirty="0" err="1"/>
              <a:t>class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az </a:t>
            </a:r>
            <a:r>
              <a:rPr lang="hu-HU" dirty="0" err="1"/>
              <a:t>in</a:t>
            </a:r>
            <a:r>
              <a:rPr lang="hu-HU" dirty="0"/>
              <a:t>_</a:t>
            </a:r>
            <a:r>
              <a:rPr lang="hu-HU" dirty="0" err="1"/>
              <a:t>data</a:t>
            </a:r>
            <a:r>
              <a:rPr lang="hu-HU" dirty="0"/>
              <a:t>/</a:t>
            </a:r>
            <a:r>
              <a:rPr lang="hu-HU" dirty="0" err="1"/>
              <a:t>in</a:t>
            </a:r>
            <a:r>
              <a:rPr lang="hu-HU" dirty="0"/>
              <a:t>_</a:t>
            </a:r>
            <a:r>
              <a:rPr lang="hu-HU" dirty="0" err="1"/>
              <a:t>features</a:t>
            </a:r>
            <a:r>
              <a:rPr lang="hu-HU" dirty="0"/>
              <a:t> tartalmát átmásolja az out_</a:t>
            </a:r>
            <a:r>
              <a:rPr lang="hu-HU" dirty="0" err="1"/>
              <a:t>datába</a:t>
            </a:r>
            <a:r>
              <a:rPr lang="hu-HU" dirty="0"/>
              <a:t>/</a:t>
            </a:r>
            <a:r>
              <a:rPr lang="hu-HU" dirty="0" err="1"/>
              <a:t>out</a:t>
            </a:r>
            <a:r>
              <a:rPr lang="hu-HU" dirty="0"/>
              <a:t>_</a:t>
            </a:r>
            <a:r>
              <a:rPr lang="hu-HU" dirty="0" err="1"/>
              <a:t>feature</a:t>
            </a:r>
            <a:r>
              <a:rPr lang="hu-HU" dirty="0"/>
              <a:t>_</a:t>
            </a:r>
            <a:r>
              <a:rPr lang="hu-HU" dirty="0" err="1"/>
              <a:t>classba</a:t>
            </a:r>
            <a:endParaRPr lang="hu-HU" dirty="0"/>
          </a:p>
          <a:p>
            <a:pPr lvl="1"/>
            <a:r>
              <a:rPr lang="hu-HU" dirty="0"/>
              <a:t>ha a célfájl már létezik, akkor az </a:t>
            </a:r>
            <a:r>
              <a:rPr lang="hu-HU" dirty="0" err="1"/>
              <a:t>arcpy.env.overwriteOutput-tól</a:t>
            </a:r>
            <a:r>
              <a:rPr lang="hu-HU" dirty="0"/>
              <a:t> függően felülírja vagy hibát dob</a:t>
            </a:r>
          </a:p>
          <a:p>
            <a:pPr lvl="1"/>
            <a:r>
              <a:rPr lang="hu-HU" dirty="0"/>
              <a:t>a </a:t>
            </a:r>
            <a:r>
              <a:rPr lang="hu-HU" dirty="0" err="1"/>
              <a:t>Copy</a:t>
            </a:r>
            <a:r>
              <a:rPr lang="hu-HU" dirty="0"/>
              <a:t>() </a:t>
            </a:r>
            <a:r>
              <a:rPr lang="hu-HU" dirty="0" err="1"/>
              <a:t>raszterfájlra</a:t>
            </a:r>
            <a:r>
              <a:rPr lang="hu-HU" dirty="0"/>
              <a:t> és vektorfájlra működik</a:t>
            </a:r>
          </a:p>
          <a:p>
            <a:pPr lvl="1"/>
            <a:r>
              <a:rPr lang="hu-HU" dirty="0"/>
              <a:t>a </a:t>
            </a:r>
            <a:r>
              <a:rPr lang="hu-HU" dirty="0" err="1"/>
              <a:t>CopyFeatures</a:t>
            </a:r>
            <a:r>
              <a:rPr lang="hu-HU" dirty="0"/>
              <a:t>() vektorfájlra és ideiglenes vektorrétegre működik</a:t>
            </a:r>
          </a:p>
          <a:p>
            <a:pPr lvl="1"/>
            <a:r>
              <a:rPr lang="hu-HU" dirty="0"/>
              <a:t>ha van kijelölés az adatsorban, akkor a </a:t>
            </a:r>
            <a:r>
              <a:rPr lang="hu-HU" dirty="0" err="1"/>
              <a:t>CopyFeatures</a:t>
            </a:r>
            <a:r>
              <a:rPr lang="hu-HU" dirty="0"/>
              <a:t>() csak a kiválasztott elemeket másolja</a:t>
            </a:r>
          </a:p>
          <a:p>
            <a:pPr lvl="1"/>
            <a:endParaRPr lang="hu-HU" dirty="0"/>
          </a:p>
          <a:p>
            <a:pPr lvl="2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49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Eszközök használata – fájlok másolása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4B69C6"/>
                </a:solidFill>
                <a:latin typeface="Courier New" panose="02070309020205020404" pitchFamily="49" charset="0"/>
              </a:rPr>
              <a:t>import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arcpy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management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4B69C6"/>
                </a:solidFill>
                <a:latin typeface="Courier New" panose="02070309020205020404" pitchFamily="49" charset="0"/>
              </a:rPr>
              <a:t>as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Copy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in_data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out_data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folyok_masolat.shp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Copy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in_data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out_data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folyok_masolat.shp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hibát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dob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,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már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létezik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fájl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arcpy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333333"/>
                </a:solidFill>
                <a:latin typeface="Courier New" panose="02070309020205020404" pitchFamily="49" charset="0"/>
              </a:rPr>
              <a:t>env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333333"/>
                </a:solidFill>
                <a:latin typeface="Courier New" panose="02070309020205020404" pitchFamily="49" charset="0"/>
              </a:rPr>
              <a:t>overwriteOutput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hamis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arcpy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333333"/>
                </a:solidFill>
                <a:latin typeface="Courier New" panose="02070309020205020404" pitchFamily="49" charset="0"/>
              </a:rPr>
              <a:t>env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 err="1">
                <a:solidFill>
                  <a:srgbClr val="333333"/>
                </a:solidFill>
                <a:latin typeface="Courier New" panose="02070309020205020404" pitchFamily="49" charset="0"/>
              </a:rPr>
              <a:t>overwriteOutput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innentől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írja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felül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kérdés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nélkül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meglévő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fájlokat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!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man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Copy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in_data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out_data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folyok_masolat.shp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# most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már</a:t>
            </a:r>
            <a:r>
              <a:rPr lang="en-US" sz="1800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lefut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dirty="0"/>
          </a:p>
          <a:p>
            <a:r>
              <a:rPr lang="hu-HU" dirty="0"/>
              <a:t>a </a:t>
            </a:r>
            <a:r>
              <a:rPr lang="hu-HU" dirty="0" err="1"/>
              <a:t>CopyFeatures</a:t>
            </a:r>
            <a:r>
              <a:rPr lang="hu-HU" dirty="0"/>
              <a:t>() ugyanígy működik fájlokra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10:45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40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7021</TotalTime>
  <Words>3828</Words>
  <Application>Microsoft Office PowerPoint</Application>
  <PresentationFormat>Szélesvásznú</PresentationFormat>
  <Paragraphs>376</Paragraphs>
  <Slides>38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38</vt:i4>
      </vt:variant>
    </vt:vector>
  </HeadingPairs>
  <TitlesOfParts>
    <vt:vector size="44" baseType="lpstr">
      <vt:lpstr>Arial</vt:lpstr>
      <vt:lpstr>Arial Narrow</vt:lpstr>
      <vt:lpstr>Calibri</vt:lpstr>
      <vt:lpstr>Consolas</vt:lpstr>
      <vt:lpstr>Courier New</vt:lpstr>
      <vt:lpstr>Office-téma</vt:lpstr>
      <vt:lpstr>arcpy 2</vt:lpstr>
      <vt:lpstr>Adatok szerkesztése</vt:lpstr>
      <vt:lpstr>Eszközök</vt:lpstr>
      <vt:lpstr>Eszközök használata</vt:lpstr>
      <vt:lpstr>Eszközök használata</vt:lpstr>
      <vt:lpstr>Eszközök használata</vt:lpstr>
      <vt:lpstr>Eszközök használata</vt:lpstr>
      <vt:lpstr>Eszközök használata – fájlok másolása</vt:lpstr>
      <vt:lpstr>Eszközök használata – fájlok másolása</vt:lpstr>
      <vt:lpstr>Eszközök használata – fájlok törlése</vt:lpstr>
      <vt:lpstr>Eszközök használata – hiányzó vetület megadása, átvetítés</vt:lpstr>
      <vt:lpstr>Eszközök használata – hiányzó vetület megadása, átvetítés</vt:lpstr>
      <vt:lpstr>Eszközök használata – mezők létrehozása, számítása, törlése</vt:lpstr>
      <vt:lpstr>Eszközök használata – mezők létrehozása, számítása, törlése</vt:lpstr>
      <vt:lpstr>Eszközök használata – leszámlálás</vt:lpstr>
      <vt:lpstr>Eszközök használata – leszámlálás</vt:lpstr>
      <vt:lpstr>Eszközök használata – réteg/attribútumtábla létrehozása</vt:lpstr>
      <vt:lpstr>Eszközök használata – réteg/attribútumtábla létrehozása</vt:lpstr>
      <vt:lpstr>Eszközök használata – réteg/attribútumtábla létrehozása</vt:lpstr>
      <vt:lpstr>21. feladat – eszközök használata</vt:lpstr>
      <vt:lpstr>Haladó eszközhasználat – elemek kiválasztása</vt:lpstr>
      <vt:lpstr>Haladó eszközhasználat – elemek kiválasztása</vt:lpstr>
      <vt:lpstr>Haladó eszközhasználat – elemek kiválasztása</vt:lpstr>
      <vt:lpstr>Haladó eszközhasználat – kiválasztás</vt:lpstr>
      <vt:lpstr>Haladó eszközhasználat – kiválasztás</vt:lpstr>
      <vt:lpstr>Haladó eszközhasználat – kiválasztás</vt:lpstr>
      <vt:lpstr>Haladó eszközhasználat – kiválasztás</vt:lpstr>
      <vt:lpstr>Haladó eszközhasználat – vágás</vt:lpstr>
      <vt:lpstr>Haladó eszközhasználat – vágás</vt:lpstr>
      <vt:lpstr>Haladó eszközhasználat – pufferképzés</vt:lpstr>
      <vt:lpstr>Haladó eszközhasználat – pufferképzés</vt:lpstr>
      <vt:lpstr>Haladó eszközhasználat – halmazműveletek</vt:lpstr>
      <vt:lpstr>Haladó eszközhasználat – halmazműveletek</vt:lpstr>
      <vt:lpstr>Haladó eszközhasználat – véletlen pontok létrehozása</vt:lpstr>
      <vt:lpstr>Haladó eszközhasználat – véletlen pontok létrehozása</vt:lpstr>
      <vt:lpstr>Eszközök összefűzése</vt:lpstr>
      <vt:lpstr>22. feladat – haladó eszközhasználat</vt:lpstr>
      <vt:lpstr>Köszönöm a figyelmet!</vt:lpstr>
    </vt:vector>
  </TitlesOfParts>
  <Company>MTA ÖK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Ismerkedés, tematika, követelmény</dc:title>
  <dc:creator>BFÁkos</dc:creator>
  <cp:lastModifiedBy>BFÁkos</cp:lastModifiedBy>
  <cp:revision>396</cp:revision>
  <dcterms:created xsi:type="dcterms:W3CDTF">2021-09-14T06:27:21Z</dcterms:created>
  <dcterms:modified xsi:type="dcterms:W3CDTF">2023-10-12T09:05:26Z</dcterms:modified>
</cp:coreProperties>
</file>